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Override1.xml" ContentType="application/vnd.openxmlformats-officedocument.themeOverr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9" r:id="rId1"/>
  </p:sldMasterIdLst>
  <p:sldIdLst>
    <p:sldId id="256" r:id="rId2"/>
    <p:sldId id="312" r:id="rId3"/>
    <p:sldId id="344" r:id="rId4"/>
    <p:sldId id="266" r:id="rId5"/>
    <p:sldId id="258" r:id="rId6"/>
    <p:sldId id="302" r:id="rId7"/>
    <p:sldId id="267" r:id="rId8"/>
    <p:sldId id="259" r:id="rId9"/>
    <p:sldId id="345" r:id="rId10"/>
    <p:sldId id="265" r:id="rId11"/>
    <p:sldId id="262" r:id="rId12"/>
    <p:sldId id="303" r:id="rId13"/>
    <p:sldId id="304" r:id="rId14"/>
    <p:sldId id="264" r:id="rId15"/>
    <p:sldId id="311" r:id="rId16"/>
    <p:sldId id="346" r:id="rId17"/>
    <p:sldId id="305" r:id="rId18"/>
    <p:sldId id="299" r:id="rId19"/>
    <p:sldId id="308" r:id="rId20"/>
    <p:sldId id="260" r:id="rId21"/>
    <p:sldId id="278" r:id="rId22"/>
    <p:sldId id="281" r:id="rId23"/>
    <p:sldId id="272" r:id="rId24"/>
    <p:sldId id="270" r:id="rId25"/>
    <p:sldId id="310" r:id="rId26"/>
    <p:sldId id="280" r:id="rId27"/>
    <p:sldId id="297" r:id="rId28"/>
    <p:sldId id="261" r:id="rId29"/>
    <p:sldId id="268" r:id="rId30"/>
    <p:sldId id="275" r:id="rId31"/>
    <p:sldId id="307" r:id="rId32"/>
    <p:sldId id="290" r:id="rId33"/>
    <p:sldId id="269" r:id="rId34"/>
    <p:sldId id="291" r:id="rId35"/>
    <p:sldId id="306" r:id="rId36"/>
    <p:sldId id="286" r:id="rId37"/>
    <p:sldId id="277" r:id="rId38"/>
    <p:sldId id="287" r:id="rId39"/>
    <p:sldId id="293" r:id="rId40"/>
    <p:sldId id="292" r:id="rId41"/>
    <p:sldId id="289" r:id="rId42"/>
    <p:sldId id="300" r:id="rId43"/>
    <p:sldId id="273" r:id="rId44"/>
    <p:sldId id="288" r:id="rId45"/>
    <p:sldId id="298" r:id="rId4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uradha More" initials="AM" lastIdx="1" clrIdx="0">
    <p:extLst>
      <p:ext uri="{19B8F6BF-5375-455C-9EA6-DF929625EA0E}">
        <p15:presenceInfo xmlns:p15="http://schemas.microsoft.com/office/powerpoint/2012/main" userId="4e33c35aa80a43f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66"/>
    <a:srgbClr val="006600"/>
    <a:srgbClr val="69495E"/>
    <a:srgbClr val="BDD5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1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90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Result Analysis 2018-2023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A03-4193-A0E3-9E57CBFCC3D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3A03-4193-A0E3-9E57CBFCC3D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3A03-4193-A0E3-9E57CBFCC3D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3A03-4193-A0E3-9E57CBFCC3D9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3A03-4193-A0E3-9E57CBFCC3D9}"/>
              </c:ext>
            </c:extLst>
          </c:dPt>
          <c:dLbls>
            <c:spPr>
              <a:pattFill prst="pct75">
                <a:fgClr>
                  <a:prstClr val="black">
                    <a:lumMod val="75000"/>
                    <a:lumOff val="25000"/>
                  </a:prstClr>
                </a:fgClr>
                <a:bgClr>
                  <a:prstClr val="black">
                    <a:lumMod val="65000"/>
                    <a:lumOff val="35000"/>
                  </a:prst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2018-2019</c:v>
                </c:pt>
                <c:pt idx="1">
                  <c:v>2019-2020</c:v>
                </c:pt>
                <c:pt idx="2">
                  <c:v>2020-2021</c:v>
                </c:pt>
                <c:pt idx="3">
                  <c:v>2021-2022</c:v>
                </c:pt>
                <c:pt idx="4">
                  <c:v>2022-2023</c:v>
                </c:pt>
              </c:strCache>
            </c:strRef>
          </c:cat>
          <c:val>
            <c:numRef>
              <c:f>Sheet1!$B$2:$B$6</c:f>
              <c:numCache>
                <c:formatCode>0.00%</c:formatCode>
                <c:ptCount val="5"/>
                <c:pt idx="0">
                  <c:v>0.83720000000000006</c:v>
                </c:pt>
                <c:pt idx="1">
                  <c:v>0.86839999999999995</c:v>
                </c:pt>
                <c:pt idx="2">
                  <c:v>0.9738</c:v>
                </c:pt>
                <c:pt idx="3">
                  <c:v>0.94159999999999999</c:v>
                </c:pt>
                <c:pt idx="4">
                  <c:v>0.9012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062-46CD-9A62-77620EF6FE32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67915-7FDB-445A-BE66-195A64F6EDF4}" type="datetimeFigureOut">
              <a:rPr lang="en-IN" smtClean="0"/>
              <a:t>03-04-2024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29147364-0F49-4B0C-B206-A1A4A64A3AE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813432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67915-7FDB-445A-BE66-195A64F6EDF4}" type="datetimeFigureOut">
              <a:rPr lang="en-IN" smtClean="0"/>
              <a:t>03-04-2024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9147364-0F49-4B0C-B206-A1A4A64A3AE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89113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67915-7FDB-445A-BE66-195A64F6EDF4}" type="datetimeFigureOut">
              <a:rPr lang="en-IN" smtClean="0"/>
              <a:t>03-04-2024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9147364-0F49-4B0C-B206-A1A4A64A3AEE}" type="slidenum">
              <a:rPr lang="en-IN" smtClean="0"/>
              <a:t>‹#›</a:t>
            </a:fld>
            <a:endParaRPr lang="en-IN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323478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67915-7FDB-445A-BE66-195A64F6EDF4}" type="datetimeFigureOut">
              <a:rPr lang="en-IN" smtClean="0"/>
              <a:t>03-04-2024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9147364-0F49-4B0C-B206-A1A4A64A3AE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841036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67915-7FDB-445A-BE66-195A64F6EDF4}" type="datetimeFigureOut">
              <a:rPr lang="en-IN" smtClean="0"/>
              <a:t>03-04-2024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9147364-0F49-4B0C-B206-A1A4A64A3AEE}" type="slidenum">
              <a:rPr lang="en-IN" smtClean="0"/>
              <a:t>‹#›</a:t>
            </a:fld>
            <a:endParaRPr lang="en-IN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029102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67915-7FDB-445A-BE66-195A64F6EDF4}" type="datetimeFigureOut">
              <a:rPr lang="en-IN" smtClean="0"/>
              <a:t>03-04-2024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9147364-0F49-4B0C-B206-A1A4A64A3AE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84750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67915-7FDB-445A-BE66-195A64F6EDF4}" type="datetimeFigureOut">
              <a:rPr lang="en-IN" smtClean="0"/>
              <a:t>03-04-2024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47364-0F49-4B0C-B206-A1A4A64A3AE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150569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67915-7FDB-445A-BE66-195A64F6EDF4}" type="datetimeFigureOut">
              <a:rPr lang="en-IN" smtClean="0"/>
              <a:t>03-04-2024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47364-0F49-4B0C-B206-A1A4A64A3AE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665501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67915-7FDB-445A-BE66-195A64F6EDF4}" type="datetimeFigureOut">
              <a:rPr lang="en-IN" smtClean="0"/>
              <a:t>03-04-2024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47364-0F49-4B0C-B206-A1A4A64A3AE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2013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67915-7FDB-445A-BE66-195A64F6EDF4}" type="datetimeFigureOut">
              <a:rPr lang="en-IN" smtClean="0"/>
              <a:t>03-04-2024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9147364-0F49-4B0C-B206-A1A4A64A3AE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66464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67915-7FDB-445A-BE66-195A64F6EDF4}" type="datetimeFigureOut">
              <a:rPr lang="en-IN" smtClean="0"/>
              <a:t>03-04-2024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29147364-0F49-4B0C-B206-A1A4A64A3AE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42834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67915-7FDB-445A-BE66-195A64F6EDF4}" type="datetimeFigureOut">
              <a:rPr lang="en-IN" smtClean="0"/>
              <a:t>03-04-2024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29147364-0F49-4B0C-B206-A1A4A64A3AE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67615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67915-7FDB-445A-BE66-195A64F6EDF4}" type="datetimeFigureOut">
              <a:rPr lang="en-IN" smtClean="0"/>
              <a:t>03-04-2024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47364-0F49-4B0C-B206-A1A4A64A3AE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57217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67915-7FDB-445A-BE66-195A64F6EDF4}" type="datetimeFigureOut">
              <a:rPr lang="en-IN" smtClean="0"/>
              <a:t>03-04-2024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47364-0F49-4B0C-B206-A1A4A64A3AE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45399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67915-7FDB-445A-BE66-195A64F6EDF4}" type="datetimeFigureOut">
              <a:rPr lang="en-IN" smtClean="0"/>
              <a:t>03-04-2024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47364-0F49-4B0C-B206-A1A4A64A3AE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167627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67915-7FDB-445A-BE66-195A64F6EDF4}" type="datetimeFigureOut">
              <a:rPr lang="en-IN" smtClean="0"/>
              <a:t>03-04-2024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9147364-0F49-4B0C-B206-A1A4A64A3AE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70252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67915-7FDB-445A-BE66-195A64F6EDF4}" type="datetimeFigureOut">
              <a:rPr lang="en-IN" smtClean="0"/>
              <a:t>03-04-2024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29147364-0F49-4B0C-B206-A1A4A64A3AE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63870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0" r:id="rId1"/>
    <p:sldLayoutId id="2147483961" r:id="rId2"/>
    <p:sldLayoutId id="2147483962" r:id="rId3"/>
    <p:sldLayoutId id="2147483963" r:id="rId4"/>
    <p:sldLayoutId id="2147483964" r:id="rId5"/>
    <p:sldLayoutId id="2147483965" r:id="rId6"/>
    <p:sldLayoutId id="2147483966" r:id="rId7"/>
    <p:sldLayoutId id="2147483967" r:id="rId8"/>
    <p:sldLayoutId id="2147483968" r:id="rId9"/>
    <p:sldLayoutId id="2147483969" r:id="rId10"/>
    <p:sldLayoutId id="2147483970" r:id="rId11"/>
    <p:sldLayoutId id="2147483971" r:id="rId12"/>
    <p:sldLayoutId id="2147483972" r:id="rId13"/>
    <p:sldLayoutId id="2147483973" r:id="rId14"/>
    <p:sldLayoutId id="2147483974" r:id="rId15"/>
    <p:sldLayoutId id="214748397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g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7" Type="http://schemas.openxmlformats.org/officeDocument/2006/relationships/image" Target="../media/image50.jp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g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jpg"/><Relationship Id="rId4" Type="http://schemas.openxmlformats.org/officeDocument/2006/relationships/image" Target="../media/image79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jpg"/><Relationship Id="rId4" Type="http://schemas.openxmlformats.org/officeDocument/2006/relationships/image" Target="../media/image8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3516C56-581A-5961-0FE3-4D321D1ABFB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N" sz="2400" b="1" dirty="0">
                <a:latin typeface="Arial Narrow" panose="020B0606020202030204" pitchFamily="34" charset="0"/>
              </a:rPr>
              <a:t/>
            </a:r>
            <a:br>
              <a:rPr lang="en-IN" sz="2400" b="1" dirty="0">
                <a:latin typeface="Arial Narrow" panose="020B0606020202030204" pitchFamily="34" charset="0"/>
              </a:rPr>
            </a:br>
            <a:endParaRPr lang="en-IN" sz="32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3AFA5E4-77AB-08E2-3365-4C2F254C753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IN" sz="2800" b="1" dirty="0">
              <a:latin typeface="Arial Narrow" panose="020B0606020202030204" pitchFamily="34" charset="0"/>
            </a:endParaRPr>
          </a:p>
          <a:p>
            <a:endParaRPr lang="en-IN" sz="2800" b="1" dirty="0">
              <a:latin typeface="Arial Narrow" panose="020B0606020202030204" pitchFamily="34" charset="0"/>
            </a:endParaRPr>
          </a:p>
          <a:p>
            <a:endParaRPr lang="en-IN" sz="2800" b="1" dirty="0">
              <a:latin typeface="Arial Narrow" panose="020B0606020202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A722796-4D4F-650B-8C1C-35C8E729A482}"/>
              </a:ext>
            </a:extLst>
          </p:cNvPr>
          <p:cNvSpPr txBox="1"/>
          <p:nvPr/>
        </p:nvSpPr>
        <p:spPr>
          <a:xfrm>
            <a:off x="771787" y="511620"/>
            <a:ext cx="10830187" cy="683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800" b="1" dirty="0">
                <a:latin typeface="Arial Narrow" panose="020B0606020202030204" pitchFamily="34" charset="0"/>
              </a:rPr>
              <a:t>Gokhale Education Society’s,</a:t>
            </a:r>
          </a:p>
          <a:p>
            <a:pPr algn="ctr"/>
            <a:endParaRPr lang="en-IN" b="1" dirty="0">
              <a:latin typeface="Arial Narrow" panose="020B0606020202030204" pitchFamily="34" charset="0"/>
            </a:endParaRPr>
          </a:p>
          <a:p>
            <a:pPr algn="ctr"/>
            <a:r>
              <a:rPr lang="en-IN" sz="3200" b="1" dirty="0">
                <a:latin typeface="Arial Narrow" panose="020B0606020202030204" pitchFamily="34" charset="0"/>
              </a:rPr>
              <a:t>        </a:t>
            </a:r>
            <a:r>
              <a:rPr lang="en-IN" sz="3200" b="1" dirty="0">
                <a:latin typeface="Algerian" panose="04020705040A02060702" pitchFamily="82" charset="0"/>
              </a:rPr>
              <a:t>B. Y. K. College </a:t>
            </a:r>
            <a:r>
              <a:rPr lang="en-IN" sz="2000" b="1" dirty="0">
                <a:latin typeface="Algerian" panose="04020705040A02060702" pitchFamily="82" charset="0"/>
              </a:rPr>
              <a:t>[Sinnar] </a:t>
            </a:r>
            <a:r>
              <a:rPr lang="en-IN" sz="3200" b="1" dirty="0">
                <a:latin typeface="Algerian" panose="04020705040A02060702" pitchFamily="82" charset="0"/>
              </a:rPr>
              <a:t>of Commerce, Nashik</a:t>
            </a:r>
          </a:p>
          <a:p>
            <a:pPr algn="ctr"/>
            <a:endParaRPr lang="en-IN" sz="3200" b="1" dirty="0">
              <a:latin typeface="Arial Narrow" panose="020B0606020202030204" pitchFamily="34" charset="0"/>
            </a:endParaRPr>
          </a:p>
          <a:p>
            <a:pPr algn="ctr"/>
            <a:endParaRPr lang="en-IN" sz="3200" b="1" dirty="0">
              <a:latin typeface="Arial Narrow" panose="020B0606020202030204" pitchFamily="34" charset="0"/>
            </a:endParaRPr>
          </a:p>
          <a:p>
            <a:pPr algn="ctr"/>
            <a:r>
              <a:rPr lang="en-IN" sz="3200" b="1" dirty="0">
                <a:latin typeface="Arial Narrow" panose="020B0606020202030204" pitchFamily="34" charset="0"/>
              </a:rPr>
              <a:t>                                        </a:t>
            </a:r>
          </a:p>
          <a:p>
            <a:pPr algn="ctr"/>
            <a:endParaRPr lang="en-IN" dirty="0"/>
          </a:p>
          <a:p>
            <a:pPr algn="ctr"/>
            <a:r>
              <a:rPr lang="en-IN" sz="3200" b="1" dirty="0">
                <a:latin typeface="Algerian" panose="04020705040A02060702" pitchFamily="82" charset="0"/>
              </a:rPr>
              <a:t>Department of Marathi </a:t>
            </a:r>
          </a:p>
          <a:p>
            <a:pPr algn="ctr"/>
            <a:endParaRPr lang="en-IN" sz="3200" b="1" dirty="0">
              <a:latin typeface="Algerian" panose="04020705040A02060702" pitchFamily="82" charset="0"/>
            </a:endParaRPr>
          </a:p>
          <a:p>
            <a:pPr algn="ctr"/>
            <a:r>
              <a:rPr lang="en-IN" sz="2400" b="1" dirty="0">
                <a:latin typeface="Algerian" panose="04020705040A02060702" pitchFamily="82" charset="0"/>
              </a:rPr>
              <a:t>Welcomes</a:t>
            </a:r>
          </a:p>
          <a:p>
            <a:pPr algn="ctr"/>
            <a:r>
              <a:rPr lang="en-IN" sz="2400" b="1" dirty="0" smtClean="0">
                <a:latin typeface="Algerian" panose="04020705040A02060702" pitchFamily="82" charset="0"/>
              </a:rPr>
              <a:t>NAAC </a:t>
            </a:r>
            <a:r>
              <a:rPr lang="en-IN" sz="2400" b="1" dirty="0">
                <a:latin typeface="Algerian" panose="04020705040A02060702" pitchFamily="82" charset="0"/>
              </a:rPr>
              <a:t>Peer </a:t>
            </a:r>
            <a:r>
              <a:rPr lang="en-IN" sz="2400" b="1" dirty="0" smtClean="0">
                <a:latin typeface="Algerian" panose="04020705040A02060702" pitchFamily="82" charset="0"/>
              </a:rPr>
              <a:t>TEAM</a:t>
            </a:r>
          </a:p>
          <a:p>
            <a:pPr algn="ctr"/>
            <a:r>
              <a:rPr lang="en-US" b="1" dirty="0" smtClean="0">
                <a:latin typeface="Algerian" panose="04020705040A02060702" pitchFamily="82" charset="0"/>
              </a:rPr>
              <a:t>CHAIRPERSON: DR. DHARMINDER KUMAR</a:t>
            </a:r>
          </a:p>
          <a:p>
            <a:pPr algn="ctr"/>
            <a:r>
              <a:rPr lang="en-US" b="1" dirty="0" smtClean="0">
                <a:latin typeface="Algerian" panose="04020705040A02060702" pitchFamily="82" charset="0"/>
              </a:rPr>
              <a:t>			  MEMBER CO-ORDINATOR: Dr. </a:t>
            </a:r>
            <a:r>
              <a:rPr lang="en-US" b="1" dirty="0" err="1" smtClean="0">
                <a:latin typeface="Algerian" panose="04020705040A02060702" pitchFamily="82" charset="0"/>
              </a:rPr>
              <a:t>ramu</a:t>
            </a:r>
            <a:r>
              <a:rPr lang="en-US" b="1" dirty="0" smtClean="0">
                <a:latin typeface="Algerian" panose="04020705040A02060702" pitchFamily="82" charset="0"/>
              </a:rPr>
              <a:t> </a:t>
            </a:r>
            <a:r>
              <a:rPr lang="en-US" b="1" dirty="0" err="1" smtClean="0">
                <a:latin typeface="Algerian" panose="04020705040A02060702" pitchFamily="82" charset="0"/>
              </a:rPr>
              <a:t>nagarajapillai</a:t>
            </a:r>
            <a:endParaRPr lang="en-US" b="1" dirty="0" smtClean="0">
              <a:latin typeface="Algerian" panose="04020705040A02060702" pitchFamily="82" charset="0"/>
            </a:endParaRPr>
          </a:p>
          <a:p>
            <a:pPr algn="ctr"/>
            <a:r>
              <a:rPr lang="en-US" b="1" dirty="0" smtClean="0">
                <a:latin typeface="Algerian" panose="04020705040A02060702" pitchFamily="82" charset="0"/>
              </a:rPr>
              <a:t>	 Member: Dr. R </a:t>
            </a:r>
            <a:r>
              <a:rPr lang="en-US" b="1" dirty="0" err="1" smtClean="0">
                <a:latin typeface="Algerian" panose="04020705040A02060702" pitchFamily="82" charset="0"/>
              </a:rPr>
              <a:t>kittappa</a:t>
            </a:r>
            <a:r>
              <a:rPr lang="en-US" b="1" dirty="0" smtClean="0">
                <a:latin typeface="Algerian" panose="04020705040A02060702" pitchFamily="82" charset="0"/>
              </a:rPr>
              <a:t> </a:t>
            </a:r>
            <a:r>
              <a:rPr lang="en-US" b="1" dirty="0" err="1" smtClean="0">
                <a:latin typeface="Algerian" panose="04020705040A02060702" pitchFamily="82" charset="0"/>
              </a:rPr>
              <a:t>vaithiyanathan</a:t>
            </a:r>
            <a:endParaRPr lang="en-IN" b="1" dirty="0" smtClean="0">
              <a:latin typeface="Algerian" panose="04020705040A02060702" pitchFamily="82" charset="0"/>
            </a:endParaRPr>
          </a:p>
          <a:p>
            <a:pPr algn="ctr"/>
            <a:endParaRPr lang="en-IN" sz="2400" b="1" dirty="0">
              <a:latin typeface="Algerian" panose="04020705040A02060702" pitchFamily="82" charset="0"/>
            </a:endParaRPr>
          </a:p>
          <a:p>
            <a:pPr algn="ctr"/>
            <a:endParaRPr lang="en-IN" sz="2400" b="1" dirty="0">
              <a:latin typeface="Algerian" panose="04020705040A02060702" pitchFamily="82" charset="0"/>
            </a:endParaRPr>
          </a:p>
          <a:p>
            <a:pPr algn="ctr"/>
            <a:endParaRPr lang="en-IN" sz="2400" b="1" dirty="0">
              <a:latin typeface="Algerian" panose="04020705040A02060702" pitchFamily="82" charset="0"/>
            </a:endParaRPr>
          </a:p>
          <a:p>
            <a:endParaRPr lang="en-IN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4E6EE53-AC0A-1028-DAAB-A8F5844E42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511" y="2009824"/>
            <a:ext cx="1182848" cy="104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488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C7377A-1B48-8532-B1FD-58DE22FCEFB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580798" y="1376039"/>
            <a:ext cx="9269412" cy="4376738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IN" dirty="0">
                <a:latin typeface="+mj-lt"/>
                <a:cs typeface="Times New Roman" panose="02020603050405020304" pitchFamily="18" charset="0"/>
              </a:rPr>
              <a:t>Orientation Programme: UGC-HRDC Sant Gadge Baba Amravati University (16/07/2019 to 05/08/2019)</a:t>
            </a:r>
          </a:p>
          <a:p>
            <a:pPr marL="0" indent="0">
              <a:buNone/>
            </a:pPr>
            <a:endParaRPr lang="en-IN" dirty="0">
              <a:latin typeface="+mj-lt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IN" dirty="0">
                <a:latin typeface="+mj-lt"/>
                <a:cs typeface="Times New Roman" panose="02020603050405020304" pitchFamily="18" charset="0"/>
              </a:rPr>
              <a:t>Faculty Development Programme : 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IN" dirty="0">
                <a:latin typeface="+mj-lt"/>
                <a:cs typeface="Times New Roman" panose="02020603050405020304" pitchFamily="18" charset="0"/>
              </a:rPr>
              <a:t>  One week FDP (Online) on ‘Open Source Tools for Research’ at Ramanujan College, University of Delhi.</a:t>
            </a:r>
          </a:p>
          <a:p>
            <a:pPr marL="0" indent="0">
              <a:buNone/>
            </a:pPr>
            <a:endParaRPr lang="en-IN" dirty="0">
              <a:latin typeface="+mj-lt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IN" dirty="0">
                <a:latin typeface="+mj-lt"/>
                <a:cs typeface="Times New Roman" panose="02020603050405020304" pitchFamily="18" charset="0"/>
              </a:rPr>
              <a:t> Ten days FDP (Online) on ‘Effective Ways To Develop E- Content For Teaching- Learning’ at MVP’s K.T.H.M. College and UGC-HRDC Pune University.</a:t>
            </a:r>
          </a:p>
          <a:p>
            <a:pPr marL="0" indent="0">
              <a:buNone/>
            </a:pPr>
            <a:endParaRPr lang="en-IN" dirty="0">
              <a:latin typeface="+mj-lt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IN" dirty="0">
                <a:latin typeface="+mj-lt"/>
                <a:cs typeface="Times New Roman" panose="02020603050405020304" pitchFamily="18" charset="0"/>
              </a:rPr>
              <a:t> Three Days FDP (Online) on ‘Awareness of E-Content Development’ at  Gokhale Education Society, Nashik.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IN" dirty="0">
                <a:latin typeface="+mj-lt"/>
                <a:cs typeface="Times New Roman" panose="02020603050405020304" pitchFamily="18" charset="0"/>
              </a:rPr>
              <a:t> Completed Seven days Short Term Course in Marathi at Goa university during the 22 Feb 2024 to 28 Feb 2024.</a:t>
            </a:r>
          </a:p>
        </p:txBody>
      </p:sp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xmlns="" id="{6B5A1890-28C0-C66A-1130-0E42C90EE772}"/>
              </a:ext>
            </a:extLst>
          </p:cNvPr>
          <p:cNvSpPr/>
          <p:nvPr/>
        </p:nvSpPr>
        <p:spPr>
          <a:xfrm>
            <a:off x="1580798" y="637563"/>
            <a:ext cx="8530868" cy="738476"/>
          </a:xfrm>
          <a:prstGeom prst="flowChartAlternateProcess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>
                <a:solidFill>
                  <a:schemeClr val="tx1"/>
                </a:solidFill>
                <a:latin typeface="Algerian" panose="04020705040A02060702" pitchFamily="82" charset="0"/>
              </a:rPr>
              <a:t>Orientation &amp; Faculty Development Programme </a:t>
            </a:r>
          </a:p>
          <a:p>
            <a:pPr algn="ctr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872116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5C644B-E56C-42E3-3399-9C0F7F656A1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530420" y="1047567"/>
            <a:ext cx="10326687" cy="4410075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Published 6 research Papers in UGC care listed and Peer Reived research journal.</a:t>
            </a:r>
          </a:p>
          <a:p>
            <a:pPr>
              <a:lnSpc>
                <a:spcPct val="150000"/>
              </a:lnSpc>
            </a:pPr>
            <a: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Attended International, National and State Level Conferences and Seminars.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(International – 02, National – 04 &amp; State - 03)</a:t>
            </a:r>
          </a:p>
          <a:p>
            <a:pPr>
              <a:lnSpc>
                <a:spcPct val="150000"/>
              </a:lnSpc>
            </a:pPr>
            <a: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Recipient Prizes for script writing for Skits, One Act Play &amp; Street Play. </a:t>
            </a:r>
          </a:p>
        </p:txBody>
      </p:sp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xmlns="" id="{7DBF344B-6092-6634-07A9-F6ABA191718B}"/>
              </a:ext>
            </a:extLst>
          </p:cNvPr>
          <p:cNvSpPr/>
          <p:nvPr/>
        </p:nvSpPr>
        <p:spPr>
          <a:xfrm>
            <a:off x="1580226" y="284087"/>
            <a:ext cx="5113538" cy="763480"/>
          </a:xfrm>
          <a:prstGeom prst="flowChartAlternateProcess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2800" b="1" dirty="0">
                <a:solidFill>
                  <a:schemeClr val="tx1"/>
                </a:solidFill>
                <a:latin typeface="Algerian" panose="04020705040A02060702" pitchFamily="82" charset="0"/>
              </a:rPr>
              <a:t>ACHIVEMENTS OF FACULTY </a:t>
            </a:r>
            <a:endParaRPr lang="en-IN" sz="2800" dirty="0">
              <a:solidFill>
                <a:schemeClr val="tx1"/>
              </a:solidFill>
              <a:latin typeface="Algerian" panose="04020705040A02060702" pitchFamily="82" charset="0"/>
            </a:endParaRPr>
          </a:p>
          <a:p>
            <a:pPr algn="ctr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6555884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37F1490-3D97-074C-6FBE-2A5B45725435}"/>
              </a:ext>
            </a:extLst>
          </p:cNvPr>
          <p:cNvSpPr txBox="1"/>
          <p:nvPr/>
        </p:nvSpPr>
        <p:spPr>
          <a:xfrm>
            <a:off x="1577130" y="1456500"/>
            <a:ext cx="5881738" cy="23424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sz="2000" dirty="0">
                <a:latin typeface="Arial Narrow" panose="020B0606020202030204" pitchFamily="34" charset="0"/>
              </a:rPr>
              <a:t>Working as a Cultural Officer of the college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sz="2000" dirty="0">
                <a:latin typeface="Arial Narrow" panose="020B0606020202030204" pitchFamily="34" charset="0"/>
              </a:rPr>
              <a:t>In-charge of </a:t>
            </a:r>
            <a:r>
              <a:rPr lang="en-IN" sz="2000" dirty="0" err="1">
                <a:latin typeface="Arial Narrow" panose="020B0606020202030204" pitchFamily="34" charset="0"/>
              </a:rPr>
              <a:t>Vidyarthini</a:t>
            </a:r>
            <a:r>
              <a:rPr lang="en-IN" sz="2000" dirty="0">
                <a:latin typeface="Arial Narrow" panose="020B0606020202030204" pitchFamily="34" charset="0"/>
              </a:rPr>
              <a:t> Manch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sz="2000" dirty="0">
                <a:latin typeface="Arial Narrow" panose="020B0606020202030204" pitchFamily="34" charset="0"/>
              </a:rPr>
              <a:t>Member of editorial board of college Magazine ‘</a:t>
            </a:r>
            <a:r>
              <a:rPr lang="en-IN" sz="2000" dirty="0" err="1">
                <a:latin typeface="Arial Narrow" panose="020B0606020202030204" pitchFamily="34" charset="0"/>
              </a:rPr>
              <a:t>Vyavahar</a:t>
            </a:r>
            <a:r>
              <a:rPr lang="en-IN" sz="2000" dirty="0">
                <a:latin typeface="Arial Narrow" panose="020B0606020202030204" pitchFamily="34" charset="0"/>
              </a:rPr>
              <a:t>’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sz="2000" dirty="0">
                <a:latin typeface="Arial Narrow" panose="020B0606020202030204" pitchFamily="34" charset="0"/>
              </a:rPr>
              <a:t>Member of editorial board of Special issue ‘</a:t>
            </a:r>
            <a:r>
              <a:rPr lang="en-IN" sz="2000" dirty="0" err="1">
                <a:latin typeface="Arial Narrow" panose="020B0606020202030204" pitchFamily="34" charset="0"/>
              </a:rPr>
              <a:t>Guruvandana</a:t>
            </a:r>
            <a:r>
              <a:rPr lang="en-IN" sz="2000" dirty="0">
                <a:latin typeface="Arial Narrow" panose="020B0606020202030204" pitchFamily="34" charset="0"/>
              </a:rPr>
              <a:t>’</a:t>
            </a:r>
          </a:p>
          <a:p>
            <a:pPr>
              <a:lnSpc>
                <a:spcPct val="150000"/>
              </a:lnSpc>
            </a:pPr>
            <a:endParaRPr lang="en-IN" sz="2000" dirty="0">
              <a:latin typeface="Arial Narrow" panose="020B0606020202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822A21C-7AC5-4494-5FA0-D5709A6ABBF9}"/>
              </a:ext>
            </a:extLst>
          </p:cNvPr>
          <p:cNvSpPr txBox="1"/>
          <p:nvPr/>
        </p:nvSpPr>
        <p:spPr>
          <a:xfrm>
            <a:off x="1577130" y="4739780"/>
            <a:ext cx="5755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/>
              <a:t>Life Member of Sarvajanik Vachanalay, Nashik </a:t>
            </a:r>
          </a:p>
        </p:txBody>
      </p: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xmlns="" id="{E0870D68-F51D-1635-BFD2-33031D77EEA1}"/>
              </a:ext>
            </a:extLst>
          </p:cNvPr>
          <p:cNvSpPr/>
          <p:nvPr/>
        </p:nvSpPr>
        <p:spPr>
          <a:xfrm>
            <a:off x="1504797" y="667979"/>
            <a:ext cx="6485106" cy="665826"/>
          </a:xfrm>
          <a:prstGeom prst="flowChartAlternateProcess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000" b="1" dirty="0">
              <a:solidFill>
                <a:schemeClr val="tx1"/>
              </a:solidFill>
              <a:latin typeface="Algerian" panose="04020705040A02060702" pitchFamily="82" charset="0"/>
            </a:endParaRPr>
          </a:p>
          <a:p>
            <a:pPr algn="ctr"/>
            <a:r>
              <a:rPr lang="en-IN" sz="2400" b="1" dirty="0">
                <a:solidFill>
                  <a:schemeClr val="tx1"/>
                </a:solidFill>
                <a:latin typeface="Algerian" panose="04020705040A02060702" pitchFamily="82" charset="0"/>
              </a:rPr>
              <a:t>Other </a:t>
            </a:r>
            <a:r>
              <a:rPr lang="en-IN" sz="2400" b="1" dirty="0" err="1">
                <a:solidFill>
                  <a:schemeClr val="tx1"/>
                </a:solidFill>
                <a:latin typeface="Algerian" panose="04020705040A02060702" pitchFamily="82" charset="0"/>
              </a:rPr>
              <a:t>cotribution</a:t>
            </a:r>
            <a:r>
              <a:rPr lang="en-IN" sz="2400" b="1" dirty="0">
                <a:solidFill>
                  <a:schemeClr val="tx1"/>
                </a:solidFill>
                <a:latin typeface="Algerian" panose="04020705040A02060702" pitchFamily="82" charset="0"/>
              </a:rPr>
              <a:t> in the College</a:t>
            </a:r>
            <a:r>
              <a:rPr lang="en-IN" sz="2400" b="1" dirty="0">
                <a:latin typeface="Algerian" panose="04020705040A02060702" pitchFamily="82" charset="0"/>
              </a:rPr>
              <a:t> </a:t>
            </a:r>
          </a:p>
          <a:p>
            <a:pPr algn="ctr"/>
            <a:endParaRPr lang="en-IN" dirty="0"/>
          </a:p>
        </p:txBody>
      </p:sp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xmlns="" id="{BA375ECB-F5C2-4FF1-B8CB-50F9642DD073}"/>
              </a:ext>
            </a:extLst>
          </p:cNvPr>
          <p:cNvSpPr/>
          <p:nvPr/>
        </p:nvSpPr>
        <p:spPr>
          <a:xfrm>
            <a:off x="1577129" y="3707410"/>
            <a:ext cx="6412773" cy="661718"/>
          </a:xfrm>
          <a:prstGeom prst="flowChartAlternateProcess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N" sz="1800" b="1" dirty="0">
              <a:solidFill>
                <a:schemeClr val="tx1"/>
              </a:solidFill>
              <a:latin typeface="Algerian" panose="04020705040A02060702" pitchFamily="82" charset="0"/>
            </a:endParaRPr>
          </a:p>
          <a:p>
            <a:r>
              <a:rPr lang="en-IN" sz="2400" b="1" dirty="0">
                <a:solidFill>
                  <a:schemeClr val="tx1"/>
                </a:solidFill>
                <a:latin typeface="Algerian" panose="04020705040A02060702" pitchFamily="82" charset="0"/>
              </a:rPr>
              <a:t>Extension activities done by Staff</a:t>
            </a:r>
          </a:p>
          <a:p>
            <a:pPr algn="ctr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223303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xmlns="" id="{17E690AB-F00F-F640-54B3-9141F88B7F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9872929"/>
              </p:ext>
            </p:extLst>
          </p:nvPr>
        </p:nvGraphicFramePr>
        <p:xfrm>
          <a:off x="1132514" y="1635465"/>
          <a:ext cx="10058404" cy="3861389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514601">
                  <a:extLst>
                    <a:ext uri="{9D8B030D-6E8A-4147-A177-3AD203B41FA5}">
                      <a16:colId xmlns:a16="http://schemas.microsoft.com/office/drawing/2014/main" xmlns="" val="2120289687"/>
                    </a:ext>
                  </a:extLst>
                </a:gridCol>
                <a:gridCol w="2514601">
                  <a:extLst>
                    <a:ext uri="{9D8B030D-6E8A-4147-A177-3AD203B41FA5}">
                      <a16:colId xmlns:a16="http://schemas.microsoft.com/office/drawing/2014/main" xmlns="" val="3137207637"/>
                    </a:ext>
                  </a:extLst>
                </a:gridCol>
                <a:gridCol w="2514601">
                  <a:extLst>
                    <a:ext uri="{9D8B030D-6E8A-4147-A177-3AD203B41FA5}">
                      <a16:colId xmlns:a16="http://schemas.microsoft.com/office/drawing/2014/main" xmlns="" val="521085959"/>
                    </a:ext>
                  </a:extLst>
                </a:gridCol>
                <a:gridCol w="2514601">
                  <a:extLst>
                    <a:ext uri="{9D8B030D-6E8A-4147-A177-3AD203B41FA5}">
                      <a16:colId xmlns:a16="http://schemas.microsoft.com/office/drawing/2014/main" xmlns="" val="753662465"/>
                    </a:ext>
                  </a:extLst>
                </a:gridCol>
              </a:tblGrid>
              <a:tr h="478109">
                <a:tc>
                  <a:txBody>
                    <a:bodyPr/>
                    <a:lstStyle/>
                    <a:p>
                      <a:r>
                        <a:rPr lang="en-IN" dirty="0"/>
                        <a:t>Strength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Weakness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Opportunities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Challenges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334021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sz="1800" b="0" dirty="0"/>
                        <a:t>Experienced and qualified Staff.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IN" sz="1800" b="0" dirty="0"/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IN" sz="1800" b="0" dirty="0"/>
                        <a:t>Positive response for students enrolment. 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IN" sz="1800" b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sz="1800" b="0" dirty="0"/>
                        <a:t>Positive response of students achievement.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IN" b="0" dirty="0"/>
                        <a:t>Restricted to F.Y.B.Com therefore students from higher classes(S.Y, T.Y) can not opt for it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IN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b="0" dirty="0"/>
                        <a:t>To orient Non –Marathi students to learn Marathi language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b="0" dirty="0"/>
                        <a:t>To orient the students to develop language skills.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IN" b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b="0" dirty="0"/>
                        <a:t>To develop interdisciplinary approach between Commerce education and language Skills.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91016848"/>
                  </a:ext>
                </a:extLst>
              </a:tr>
            </a:tbl>
          </a:graphicData>
        </a:graphic>
      </p:graphicFrame>
      <p:sp>
        <p:nvSpPr>
          <p:cNvPr id="3" name="Flowchart: Alternate Process 2">
            <a:extLst>
              <a:ext uri="{FF2B5EF4-FFF2-40B4-BE49-F238E27FC236}">
                <a16:creationId xmlns:a16="http://schemas.microsoft.com/office/drawing/2014/main" xmlns="" id="{DF7AB3B0-8702-48C1-B2F7-0090BDDABD49}"/>
              </a:ext>
            </a:extLst>
          </p:cNvPr>
          <p:cNvSpPr/>
          <p:nvPr/>
        </p:nvSpPr>
        <p:spPr>
          <a:xfrm>
            <a:off x="4160668" y="665824"/>
            <a:ext cx="3870664" cy="695321"/>
          </a:xfrm>
          <a:prstGeom prst="flowChartAlternateProcess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800" b="1" dirty="0">
                <a:solidFill>
                  <a:schemeClr val="tx1"/>
                </a:solidFill>
                <a:latin typeface="Algerian" panose="04020705040A02060702" pitchFamily="82" charset="0"/>
              </a:rPr>
              <a:t>SWOC Analysis</a:t>
            </a:r>
          </a:p>
          <a:p>
            <a:pPr algn="ctr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7508614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xmlns="" id="{FB00A729-FEE8-84CD-A0EC-317BF53AAD1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36653668"/>
              </p:ext>
            </p:extLst>
          </p:nvPr>
        </p:nvGraphicFramePr>
        <p:xfrm>
          <a:off x="1553592" y="1170124"/>
          <a:ext cx="9753278" cy="47424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13763">
                  <a:extLst>
                    <a:ext uri="{9D8B030D-6E8A-4147-A177-3AD203B41FA5}">
                      <a16:colId xmlns:a16="http://schemas.microsoft.com/office/drawing/2014/main" xmlns="" val="3671167442"/>
                    </a:ext>
                  </a:extLst>
                </a:gridCol>
                <a:gridCol w="4939515">
                  <a:extLst>
                    <a:ext uri="{9D8B030D-6E8A-4147-A177-3AD203B41FA5}">
                      <a16:colId xmlns:a16="http://schemas.microsoft.com/office/drawing/2014/main" xmlns="" val="3972357035"/>
                    </a:ext>
                  </a:extLst>
                </a:gridCol>
              </a:tblGrid>
              <a:tr h="474915">
                <a:tc>
                  <a:txBody>
                    <a:bodyPr/>
                    <a:lstStyle/>
                    <a:p>
                      <a:r>
                        <a:rPr lang="en-IN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Name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Organisation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04091255"/>
                  </a:ext>
                </a:extLst>
              </a:tr>
              <a:tr h="661732">
                <a:tc>
                  <a:txBody>
                    <a:bodyPr/>
                    <a:lstStyle/>
                    <a:p>
                      <a:r>
                        <a:rPr lang="en-IN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Mr. </a:t>
                      </a:r>
                      <a:r>
                        <a:rPr lang="en-IN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Swanand</a:t>
                      </a:r>
                      <a:r>
                        <a:rPr lang="en-IN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N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Bedarkar</a:t>
                      </a:r>
                      <a:r>
                        <a:rPr lang="en-IN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Editor – </a:t>
                      </a:r>
                      <a:r>
                        <a:rPr lang="en-IN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Shbdamallhar</a:t>
                      </a:r>
                      <a:r>
                        <a:rPr lang="en-IN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Publication, Anchor, Orator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0036036"/>
                  </a:ext>
                </a:extLst>
              </a:tr>
              <a:tr h="378132">
                <a:tc>
                  <a:txBody>
                    <a:bodyPr/>
                    <a:lstStyle/>
                    <a:p>
                      <a:r>
                        <a:rPr lang="en-IN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Mr. Ravindra </a:t>
                      </a:r>
                      <a:r>
                        <a:rPr lang="en-IN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Malunjkar</a:t>
                      </a:r>
                      <a:r>
                        <a:rPr lang="en-IN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Poet, Anchor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08948377"/>
                  </a:ext>
                </a:extLst>
              </a:tr>
              <a:tr h="474915">
                <a:tc>
                  <a:txBody>
                    <a:bodyPr/>
                    <a:lstStyle/>
                    <a:p>
                      <a:r>
                        <a:rPr lang="en-IN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Mrs. </a:t>
                      </a:r>
                      <a:r>
                        <a:rPr lang="en-IN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Alaka</a:t>
                      </a:r>
                      <a:r>
                        <a:rPr lang="en-IN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Kulkarni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Poetess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88645832"/>
                  </a:ext>
                </a:extLst>
              </a:tr>
              <a:tr h="378132">
                <a:tc>
                  <a:txBody>
                    <a:bodyPr/>
                    <a:lstStyle/>
                    <a:p>
                      <a:r>
                        <a:rPr lang="en-IN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Mrs. Tanvi Amit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Poetess, Anchor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88810017"/>
                  </a:ext>
                </a:extLst>
              </a:tr>
              <a:tr h="474915">
                <a:tc>
                  <a:txBody>
                    <a:bodyPr/>
                    <a:lstStyle/>
                    <a:p>
                      <a:r>
                        <a:rPr lang="en-IN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Dr.</a:t>
                      </a:r>
                      <a:r>
                        <a:rPr lang="en-IN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Pratibha </a:t>
                      </a:r>
                      <a:r>
                        <a:rPr lang="en-IN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Bishwas</a:t>
                      </a:r>
                      <a:endParaRPr lang="en-IN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Associate Professor and Poetess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42298539"/>
                  </a:ext>
                </a:extLst>
              </a:tr>
              <a:tr h="474915">
                <a:tc>
                  <a:txBody>
                    <a:bodyPr/>
                    <a:lstStyle/>
                    <a:p>
                      <a:r>
                        <a:rPr lang="en-IN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Dr.</a:t>
                      </a:r>
                      <a:r>
                        <a:rPr lang="en-IN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Veena Mali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Radio Jokey &amp; Writer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39975735"/>
                  </a:ext>
                </a:extLst>
              </a:tr>
              <a:tr h="474915">
                <a:tc>
                  <a:txBody>
                    <a:bodyPr/>
                    <a:lstStyle/>
                    <a:p>
                      <a:r>
                        <a:rPr lang="en-IN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Mr. Sachin </a:t>
                      </a:r>
                      <a:r>
                        <a:rPr lang="en-IN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Chandratre</a:t>
                      </a:r>
                      <a:r>
                        <a:rPr lang="en-IN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Language Trainer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57156614"/>
                  </a:ext>
                </a:extLst>
              </a:tr>
              <a:tr h="474915">
                <a:tc>
                  <a:txBody>
                    <a:bodyPr/>
                    <a:lstStyle/>
                    <a:p>
                      <a:r>
                        <a:rPr lang="en-IN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Mrs. Bhavana Kulkarni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Poetess, Anchor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65793938"/>
                  </a:ext>
                </a:extLst>
              </a:tr>
              <a:tr h="474915">
                <a:tc>
                  <a:txBody>
                    <a:bodyPr/>
                    <a:lstStyle/>
                    <a:p>
                      <a:r>
                        <a:rPr lang="en-IN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Mr. Sachin Jadhav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Anchor, Theatre Artist, Youtuber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34178491"/>
                  </a:ext>
                </a:extLst>
              </a:tr>
            </a:tbl>
          </a:graphicData>
        </a:graphic>
      </p:graphicFrame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xmlns="" id="{F94B40E4-AB00-BAE0-EE55-29E87C22C8C2}"/>
              </a:ext>
            </a:extLst>
          </p:cNvPr>
          <p:cNvSpPr/>
          <p:nvPr/>
        </p:nvSpPr>
        <p:spPr>
          <a:xfrm>
            <a:off x="3808521" y="270771"/>
            <a:ext cx="5444327" cy="674704"/>
          </a:xfrm>
          <a:prstGeom prst="flowChartAlternateProcess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dirty="0">
                <a:solidFill>
                  <a:schemeClr val="tx1"/>
                </a:solidFill>
                <a:latin typeface="Algerian" panose="04020705040A02060702" pitchFamily="82" charset="0"/>
              </a:rPr>
              <a:t>VISITORS TO THE DEPARTMENT </a:t>
            </a:r>
          </a:p>
          <a:p>
            <a:pPr algn="ctr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69317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C1828978-188A-1FF3-3A1B-6FA969B0D7A2}"/>
              </a:ext>
            </a:extLst>
          </p:cNvPr>
          <p:cNvSpPr/>
          <p:nvPr/>
        </p:nvSpPr>
        <p:spPr>
          <a:xfrm>
            <a:off x="3595457" y="275206"/>
            <a:ext cx="5592932" cy="559293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1800" b="1" dirty="0">
                <a:solidFill>
                  <a:srgbClr val="002060"/>
                </a:solidFill>
                <a:latin typeface="Algerian" panose="04020705040A02060702" pitchFamily="82" charset="0"/>
              </a:rPr>
              <a:t>Result</a:t>
            </a:r>
            <a:r>
              <a:rPr lang="en-IN" sz="1800" b="1" baseline="0" dirty="0">
                <a:solidFill>
                  <a:srgbClr val="002060"/>
                </a:solidFill>
                <a:latin typeface="Algerian" panose="04020705040A02060702" pitchFamily="82" charset="0"/>
              </a:rPr>
              <a:t> Analysis for the year 2018 to 2023 </a:t>
            </a:r>
            <a:endParaRPr lang="en-IN" sz="1800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xmlns="" id="{4D2EF7D9-DAA4-5FCE-C571-47BA84D8AA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8779882"/>
              </p:ext>
            </p:extLst>
          </p:nvPr>
        </p:nvGraphicFramePr>
        <p:xfrm>
          <a:off x="461639" y="1451448"/>
          <a:ext cx="10715347" cy="55168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7442">
                  <a:extLst>
                    <a:ext uri="{9D8B030D-6E8A-4147-A177-3AD203B41FA5}">
                      <a16:colId xmlns:a16="http://schemas.microsoft.com/office/drawing/2014/main" xmlns="" val="3961733770"/>
                    </a:ext>
                  </a:extLst>
                </a:gridCol>
                <a:gridCol w="1166836">
                  <a:extLst>
                    <a:ext uri="{9D8B030D-6E8A-4147-A177-3AD203B41FA5}">
                      <a16:colId xmlns:a16="http://schemas.microsoft.com/office/drawing/2014/main" xmlns="" val="3480714380"/>
                    </a:ext>
                  </a:extLst>
                </a:gridCol>
                <a:gridCol w="794659">
                  <a:extLst>
                    <a:ext uri="{9D8B030D-6E8A-4147-A177-3AD203B41FA5}">
                      <a16:colId xmlns:a16="http://schemas.microsoft.com/office/drawing/2014/main" xmlns="" val="1247552518"/>
                    </a:ext>
                  </a:extLst>
                </a:gridCol>
                <a:gridCol w="898903">
                  <a:extLst>
                    <a:ext uri="{9D8B030D-6E8A-4147-A177-3AD203B41FA5}">
                      <a16:colId xmlns:a16="http://schemas.microsoft.com/office/drawing/2014/main" xmlns="" val="3709921976"/>
                    </a:ext>
                  </a:extLst>
                </a:gridCol>
                <a:gridCol w="1109869">
                  <a:extLst>
                    <a:ext uri="{9D8B030D-6E8A-4147-A177-3AD203B41FA5}">
                      <a16:colId xmlns:a16="http://schemas.microsoft.com/office/drawing/2014/main" xmlns="" val="3017024307"/>
                    </a:ext>
                  </a:extLst>
                </a:gridCol>
                <a:gridCol w="1082352">
                  <a:extLst>
                    <a:ext uri="{9D8B030D-6E8A-4147-A177-3AD203B41FA5}">
                      <a16:colId xmlns:a16="http://schemas.microsoft.com/office/drawing/2014/main" xmlns="" val="2693048988"/>
                    </a:ext>
                  </a:extLst>
                </a:gridCol>
                <a:gridCol w="1461903">
                  <a:extLst>
                    <a:ext uri="{9D8B030D-6E8A-4147-A177-3AD203B41FA5}">
                      <a16:colId xmlns:a16="http://schemas.microsoft.com/office/drawing/2014/main" xmlns="" val="81561489"/>
                    </a:ext>
                  </a:extLst>
                </a:gridCol>
                <a:gridCol w="638963">
                  <a:extLst>
                    <a:ext uri="{9D8B030D-6E8A-4147-A177-3AD203B41FA5}">
                      <a16:colId xmlns:a16="http://schemas.microsoft.com/office/drawing/2014/main" xmlns="" val="330294862"/>
                    </a:ext>
                  </a:extLst>
                </a:gridCol>
                <a:gridCol w="923275">
                  <a:extLst>
                    <a:ext uri="{9D8B030D-6E8A-4147-A177-3AD203B41FA5}">
                      <a16:colId xmlns:a16="http://schemas.microsoft.com/office/drawing/2014/main" xmlns="" val="3227959585"/>
                    </a:ext>
                  </a:extLst>
                </a:gridCol>
                <a:gridCol w="1731145">
                  <a:extLst>
                    <a:ext uri="{9D8B030D-6E8A-4147-A177-3AD203B41FA5}">
                      <a16:colId xmlns:a16="http://schemas.microsoft.com/office/drawing/2014/main" xmlns="" val="1322271835"/>
                    </a:ext>
                  </a:extLst>
                </a:gridCol>
              </a:tblGrid>
              <a:tr h="882704">
                <a:tc>
                  <a:txBody>
                    <a:bodyPr/>
                    <a:lstStyle/>
                    <a:p>
                      <a:r>
                        <a:rPr lang="en-IN" sz="1600" dirty="0" err="1">
                          <a:solidFill>
                            <a:schemeClr val="tx1"/>
                          </a:solidFill>
                        </a:rPr>
                        <a:t>Sr.No</a:t>
                      </a:r>
                      <a:r>
                        <a:rPr lang="en-IN" dirty="0">
                          <a:solidFill>
                            <a:schemeClr val="tx1"/>
                          </a:solidFill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>
                          <a:solidFill>
                            <a:schemeClr val="tx1"/>
                          </a:solidFill>
                        </a:rPr>
                        <a:t>Year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>
                          <a:solidFill>
                            <a:schemeClr val="tx1"/>
                          </a:solidFill>
                        </a:rPr>
                        <a:t>0-39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>
                          <a:solidFill>
                            <a:schemeClr val="tx1"/>
                          </a:solidFill>
                        </a:rPr>
                        <a:t>40-49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>
                          <a:solidFill>
                            <a:schemeClr val="tx1"/>
                          </a:solidFill>
                        </a:rPr>
                        <a:t>50-59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>
                          <a:solidFill>
                            <a:schemeClr val="tx1"/>
                          </a:solidFill>
                        </a:rPr>
                        <a:t>60-69-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>
                          <a:solidFill>
                            <a:schemeClr val="tx1"/>
                          </a:solidFill>
                        </a:rPr>
                        <a:t>70&amp; Above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>
                          <a:solidFill>
                            <a:schemeClr val="tx1"/>
                          </a:solidFill>
                        </a:rPr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>
                          <a:solidFill>
                            <a:schemeClr val="tx1"/>
                          </a:solidFill>
                        </a:rPr>
                        <a:t>Result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>
                          <a:solidFill>
                            <a:schemeClr val="tx1"/>
                          </a:solidFill>
                        </a:rPr>
                        <a:t>Percentage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67074506"/>
                  </a:ext>
                </a:extLst>
              </a:tr>
              <a:tr h="926839">
                <a:tc>
                  <a:txBody>
                    <a:bodyPr/>
                    <a:lstStyle/>
                    <a:p>
                      <a:r>
                        <a:rPr lang="en-IN" dirty="0"/>
                        <a:t>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2018-2019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187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440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364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83.72 %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35054716"/>
                  </a:ext>
                </a:extLst>
              </a:tr>
              <a:tr h="926839">
                <a:tc>
                  <a:txBody>
                    <a:bodyPr/>
                    <a:lstStyle/>
                    <a:p>
                      <a:r>
                        <a:rPr lang="en-IN" dirty="0"/>
                        <a:t>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2019-2020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126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124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441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383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86.84 %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20925132"/>
                  </a:ext>
                </a:extLst>
              </a:tr>
              <a:tr h="926839">
                <a:tc>
                  <a:txBody>
                    <a:bodyPr/>
                    <a:lstStyle/>
                    <a:p>
                      <a:r>
                        <a:rPr lang="en-IN" dirty="0"/>
                        <a:t>3.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2020-2021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46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145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306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298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97.38 %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8520278"/>
                  </a:ext>
                </a:extLst>
              </a:tr>
              <a:tr h="926839">
                <a:tc>
                  <a:txBody>
                    <a:bodyPr/>
                    <a:lstStyle/>
                    <a:p>
                      <a:r>
                        <a:rPr lang="en-IN" dirty="0"/>
                        <a:t>4.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2021-2022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135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343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323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94.16 %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48932273"/>
                  </a:ext>
                </a:extLst>
              </a:tr>
              <a:tr h="926839">
                <a:tc>
                  <a:txBody>
                    <a:bodyPr/>
                    <a:lstStyle/>
                    <a:p>
                      <a:r>
                        <a:rPr lang="en-IN" dirty="0"/>
                        <a:t>5.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2022-2023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111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87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405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365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90.12 %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265698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16009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5091C7A-EACC-A017-2CFC-E285920A119A}"/>
              </a:ext>
            </a:extLst>
          </p:cNvPr>
          <p:cNvSpPr txBox="1"/>
          <p:nvPr/>
        </p:nvSpPr>
        <p:spPr>
          <a:xfrm>
            <a:off x="3500021" y="205951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800" b="1" dirty="0">
                <a:solidFill>
                  <a:srgbClr val="002060"/>
                </a:solidFill>
                <a:latin typeface="Algerian" panose="04020705040A02060702" pitchFamily="82" charset="0"/>
              </a:rPr>
              <a:t>Result</a:t>
            </a:r>
            <a:r>
              <a:rPr lang="en-IN" sz="1800" b="1" baseline="0" dirty="0">
                <a:solidFill>
                  <a:srgbClr val="002060"/>
                </a:solidFill>
                <a:latin typeface="Algerian" panose="04020705040A02060702" pitchFamily="82" charset="0"/>
              </a:rPr>
              <a:t> Analysis for the year 2018 to 2023 </a:t>
            </a:r>
            <a:endParaRPr lang="en-IN" sz="1800" dirty="0"/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xmlns="" id="{BD47AE72-D428-8831-0448-BA648729E36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35868839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629185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CE85DDA-3266-DFC8-935D-7A854C6E99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81" y="113951"/>
            <a:ext cx="4261607" cy="32045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F9C1C4F-65BD-E626-3150-F5C2F9647D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088" y="1832828"/>
            <a:ext cx="3389151" cy="39008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3C3AA42-18EB-7494-579E-B1330C34E9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655" y="3740463"/>
            <a:ext cx="4009938" cy="30242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xmlns="" id="{F4FC2A51-DE62-942A-DEAD-F650F954D93C}"/>
              </a:ext>
            </a:extLst>
          </p:cNvPr>
          <p:cNvSpPr/>
          <p:nvPr/>
        </p:nvSpPr>
        <p:spPr>
          <a:xfrm>
            <a:off x="4588778" y="50500"/>
            <a:ext cx="4362032" cy="792176"/>
          </a:xfrm>
          <a:prstGeom prst="flowChartAlternateProcess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ACHIVEMENTS OF FACULTY </a:t>
            </a:r>
            <a:endParaRPr lang="en-IN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endParaRPr>
          </a:p>
          <a:p>
            <a:pPr algn="ctr"/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17B5860-0397-77D4-DA74-5FBD59363C63}"/>
              </a:ext>
            </a:extLst>
          </p:cNvPr>
          <p:cNvSpPr txBox="1"/>
          <p:nvPr/>
        </p:nvSpPr>
        <p:spPr>
          <a:xfrm>
            <a:off x="4646025" y="842676"/>
            <a:ext cx="6098958" cy="8735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I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Mrs. Anuradha Manohar More Awarded ‘Best Teacher Award’ by B. Y. K. College of Commerce, Nashik.</a:t>
            </a:r>
          </a:p>
        </p:txBody>
      </p:sp>
    </p:spTree>
    <p:extLst>
      <p:ext uri="{BB962C8B-B14F-4D97-AF65-F5344CB8AC3E}">
        <p14:creationId xmlns:p14="http://schemas.microsoft.com/office/powerpoint/2010/main" val="28053621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C1FDA6B-56B6-2D53-7D02-404126E9C1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43" y="94891"/>
            <a:ext cx="5409146" cy="37789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1D2FD84-5083-394C-7893-DD5893AA4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433" y="2709644"/>
            <a:ext cx="5598184" cy="37789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xmlns="" id="{732DDE04-EE16-95B8-E9BD-8CC52B02C444}"/>
              </a:ext>
            </a:extLst>
          </p:cNvPr>
          <p:cNvSpPr/>
          <p:nvPr/>
        </p:nvSpPr>
        <p:spPr>
          <a:xfrm>
            <a:off x="5530789" y="124822"/>
            <a:ext cx="6267634" cy="1078301"/>
          </a:xfrm>
          <a:prstGeom prst="flowChartAlternateProcess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Guided as a resource person at Shriram Sadashiv </a:t>
            </a:r>
            <a:r>
              <a:rPr lang="en-IN" sz="18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Dhamankar</a:t>
            </a:r>
            <a:r>
              <a:rPr lang="en-IN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 </a:t>
            </a:r>
          </a:p>
          <a:p>
            <a:r>
              <a:rPr lang="en-IN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Commerce, Science and Arts College, Nashik </a:t>
            </a:r>
          </a:p>
          <a:p>
            <a:r>
              <a:rPr lang="en-IN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on the topic of ‘Women Empowerment’.</a:t>
            </a:r>
          </a:p>
          <a:p>
            <a:endParaRPr lang="en-IN" dirty="0"/>
          </a:p>
        </p:txBody>
      </p:sp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xmlns="" id="{C2FCA347-79F8-979A-3979-3FBE87DC3D9B}"/>
              </a:ext>
            </a:extLst>
          </p:cNvPr>
          <p:cNvSpPr/>
          <p:nvPr/>
        </p:nvSpPr>
        <p:spPr>
          <a:xfrm>
            <a:off x="899917" y="5245695"/>
            <a:ext cx="5409146" cy="1242874"/>
          </a:xfrm>
          <a:prstGeom prst="flowChartAlternateProcess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Guided as a resource person at </a:t>
            </a:r>
            <a:r>
              <a:rPr lang="en-IN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MVP’s Law College,</a:t>
            </a:r>
            <a:r>
              <a:rPr lang="en-IN" sz="1800" b="1" dirty="0">
                <a:ln w="0"/>
                <a:solidFill>
                  <a:schemeClr val="tx1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en-IN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Nashik </a:t>
            </a:r>
          </a:p>
          <a:p>
            <a:r>
              <a:rPr lang="en-IN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on the topic of ‘</a:t>
            </a:r>
            <a:r>
              <a:rPr lang="en-IN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Writing Skill’</a:t>
            </a:r>
            <a:r>
              <a:rPr lang="en-IN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.</a:t>
            </a:r>
          </a:p>
          <a:p>
            <a:pPr algn="ctr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9684604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B9B3203-A786-1169-02D5-6510264542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54" y="277731"/>
            <a:ext cx="5123338" cy="39036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Flowchart: Alternate Process 3">
            <a:extLst>
              <a:ext uri="{FF2B5EF4-FFF2-40B4-BE49-F238E27FC236}">
                <a16:creationId xmlns:a16="http://schemas.microsoft.com/office/drawing/2014/main" xmlns="" id="{9A99D2DB-19AB-3160-213D-9BC538D71AD8}"/>
              </a:ext>
            </a:extLst>
          </p:cNvPr>
          <p:cNvSpPr/>
          <p:nvPr/>
        </p:nvSpPr>
        <p:spPr>
          <a:xfrm>
            <a:off x="5439052" y="447958"/>
            <a:ext cx="6377127" cy="1027652"/>
          </a:xfrm>
          <a:prstGeom prst="flowChartAlternateProcess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800" b="1" dirty="0">
                <a:solidFill>
                  <a:schemeClr val="tx1"/>
                </a:solidFill>
                <a:latin typeface="Arial Narrow" panose="020B0606020202030204" pitchFamily="34" charset="0"/>
              </a:rPr>
              <a:t>Worked as a Judge of Poetry Reading Competition at R. N. C. Arts, J. D. B. Commerce and </a:t>
            </a:r>
            <a:r>
              <a:rPr lang="en-IN" b="1" dirty="0">
                <a:solidFill>
                  <a:schemeClr val="tx1"/>
                </a:solidFill>
                <a:latin typeface="Arial Narrow" panose="020B0606020202030204" pitchFamily="34" charset="0"/>
              </a:rPr>
              <a:t>N.S.C. Science College, </a:t>
            </a:r>
            <a:r>
              <a:rPr lang="en-IN" b="1" dirty="0" err="1">
                <a:solidFill>
                  <a:schemeClr val="tx1"/>
                </a:solidFill>
                <a:latin typeface="Arial Narrow" panose="020B0606020202030204" pitchFamily="34" charset="0"/>
              </a:rPr>
              <a:t>Nashikroad</a:t>
            </a:r>
            <a:r>
              <a:rPr lang="en-IN" b="1" dirty="0">
                <a:solidFill>
                  <a:schemeClr val="tx1"/>
                </a:solidFill>
                <a:latin typeface="Arial Narrow" panose="020B0606020202030204" pitchFamily="34" charset="0"/>
              </a:rPr>
              <a:t>.</a:t>
            </a:r>
            <a:endParaRPr lang="en-IN" sz="1800" b="1" dirty="0"/>
          </a:p>
          <a:p>
            <a:pPr algn="ctr"/>
            <a:endParaRPr lang="en-IN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683666D-83C0-8DA9-9427-80BE1AE696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841" y="2645545"/>
            <a:ext cx="5123338" cy="40349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xmlns="" id="{63B05191-C5DE-6A34-461A-8B9B07274137}"/>
              </a:ext>
            </a:extLst>
          </p:cNvPr>
          <p:cNvSpPr/>
          <p:nvPr/>
        </p:nvSpPr>
        <p:spPr>
          <a:xfrm>
            <a:off x="815824" y="5552616"/>
            <a:ext cx="5877017" cy="1027652"/>
          </a:xfrm>
          <a:prstGeom prst="flowChartAlternateProcess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800" b="1" dirty="0">
                <a:solidFill>
                  <a:schemeClr val="tx1"/>
                </a:solidFill>
                <a:latin typeface="Arial Narrow" panose="020B0606020202030204" pitchFamily="34" charset="0"/>
              </a:rPr>
              <a:t>Worked as a Judge of  Elocution Competition at H.P.T. Arts and R.Y.K. </a:t>
            </a:r>
            <a:r>
              <a:rPr lang="en-IN" b="1" dirty="0">
                <a:solidFill>
                  <a:schemeClr val="tx1"/>
                </a:solidFill>
                <a:latin typeface="Arial Narrow" panose="020B0606020202030204" pitchFamily="34" charset="0"/>
              </a:rPr>
              <a:t>Science College, </a:t>
            </a:r>
            <a:r>
              <a:rPr lang="en-IN" b="1" dirty="0" err="1">
                <a:solidFill>
                  <a:schemeClr val="tx1"/>
                </a:solidFill>
                <a:latin typeface="Arial Narrow" panose="020B0606020202030204" pitchFamily="34" charset="0"/>
              </a:rPr>
              <a:t>Nashikroad</a:t>
            </a:r>
            <a:r>
              <a:rPr lang="en-IN" b="1" dirty="0">
                <a:solidFill>
                  <a:schemeClr val="tx1"/>
                </a:solidFill>
                <a:latin typeface="Arial Narrow" panose="020B0606020202030204" pitchFamily="34" charset="0"/>
              </a:rPr>
              <a:t>.</a:t>
            </a:r>
            <a:endParaRPr lang="en-IN" sz="1800" b="1" dirty="0"/>
          </a:p>
          <a:p>
            <a:pPr algn="ctr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6713031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DE88957-1BA6-57AD-61CD-641A8F3F5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644" y="557409"/>
            <a:ext cx="4767308" cy="40678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माझा मराठाचि बोलु कौतुकें">
            <a:extLst>
              <a:ext uri="{FF2B5EF4-FFF2-40B4-BE49-F238E27FC236}">
                <a16:creationId xmlns:a16="http://schemas.microsoft.com/office/drawing/2014/main" xmlns="" id="{750DF5AE-8BD8-6169-401C-EE073B630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179" y="4376693"/>
            <a:ext cx="7075503" cy="211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78158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B5862F6-209C-802A-257A-125C11366C05}"/>
              </a:ext>
            </a:extLst>
          </p:cNvPr>
          <p:cNvSpPr txBox="1"/>
          <p:nvPr/>
        </p:nvSpPr>
        <p:spPr>
          <a:xfrm>
            <a:off x="1492752" y="1554189"/>
            <a:ext cx="9957732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IN" sz="2400" b="1" dirty="0">
                <a:latin typeface="Arial Narrow" panose="020B0606020202030204" pitchFamily="34" charset="0"/>
              </a:rPr>
              <a:t>‘Marathi Bhasha </a:t>
            </a:r>
            <a:r>
              <a:rPr lang="en-IN" sz="2400" b="1" dirty="0" err="1">
                <a:latin typeface="Arial Narrow" panose="020B0606020202030204" pitchFamily="34" charset="0"/>
              </a:rPr>
              <a:t>Sanwardhan</a:t>
            </a:r>
            <a:r>
              <a:rPr lang="en-IN" sz="2400" b="1" dirty="0">
                <a:latin typeface="Arial Narrow" panose="020B0606020202030204" pitchFamily="34" charset="0"/>
              </a:rPr>
              <a:t> </a:t>
            </a:r>
            <a:r>
              <a:rPr lang="en-IN" sz="2400" b="1" dirty="0" err="1">
                <a:latin typeface="Arial Narrow" panose="020B0606020202030204" pitchFamily="34" charset="0"/>
              </a:rPr>
              <a:t>Pandhaerwada</a:t>
            </a:r>
            <a:r>
              <a:rPr lang="en-IN" sz="2400" b="1" dirty="0">
                <a:latin typeface="Arial Narrow" panose="020B0606020202030204" pitchFamily="34" charset="0"/>
              </a:rPr>
              <a:t>’</a:t>
            </a:r>
            <a:r>
              <a:rPr lang="en-IN" sz="2400" dirty="0">
                <a:latin typeface="Arial Narrow" panose="020B0606020202030204" pitchFamily="34" charset="0"/>
              </a:rPr>
              <a:t> </a:t>
            </a:r>
            <a:r>
              <a:rPr lang="en-IN" sz="2400" b="1" dirty="0">
                <a:latin typeface="Arial Narrow" panose="020B0606020202030204" pitchFamily="34" charset="0"/>
              </a:rPr>
              <a:t>Programme.</a:t>
            </a:r>
            <a:r>
              <a:rPr lang="en-IN" sz="2400" dirty="0">
                <a:latin typeface="Arial Narrow" panose="020B0606020202030204" pitchFamily="34" charset="0"/>
              </a:rPr>
              <a:t>(Every year Jan 1</a:t>
            </a:r>
            <a:r>
              <a:rPr lang="en-IN" sz="2400" baseline="30000" dirty="0">
                <a:latin typeface="Arial Narrow" panose="020B0606020202030204" pitchFamily="34" charset="0"/>
              </a:rPr>
              <a:t>st</a:t>
            </a:r>
            <a:r>
              <a:rPr lang="en-IN" sz="2400" dirty="0">
                <a:latin typeface="Arial Narrow" panose="020B0606020202030204" pitchFamily="34" charset="0"/>
              </a:rPr>
              <a:t> to Jan 14</a:t>
            </a:r>
            <a:r>
              <a:rPr lang="en-IN" sz="2400" baseline="30000" dirty="0">
                <a:latin typeface="Arial Narrow" panose="020B0606020202030204" pitchFamily="34" charset="0"/>
              </a:rPr>
              <a:t>th</a:t>
            </a:r>
            <a:r>
              <a:rPr lang="en-IN" sz="2400" dirty="0">
                <a:latin typeface="Arial Narrow" panose="020B0606020202030204" pitchFamily="34" charset="0"/>
              </a:rPr>
              <a:t> )</a:t>
            </a:r>
          </a:p>
          <a:p>
            <a:endParaRPr lang="en-IN" sz="2400" dirty="0">
              <a:latin typeface="Arial Narrow" panose="020B0606020202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IN" sz="2400" b="1" dirty="0">
                <a:latin typeface="Arial Narrow" panose="020B0606020202030204" pitchFamily="34" charset="0"/>
              </a:rPr>
              <a:t>‘Marathi Raj Bhasha Din’ </a:t>
            </a:r>
            <a:r>
              <a:rPr lang="en-IN" sz="2400" dirty="0">
                <a:latin typeface="Arial Narrow" panose="020B0606020202030204" pitchFamily="34" charset="0"/>
              </a:rPr>
              <a:t>(every year 27</a:t>
            </a:r>
            <a:r>
              <a:rPr lang="en-IN" sz="2400" baseline="30000" dirty="0">
                <a:latin typeface="Arial Narrow" panose="020B0606020202030204" pitchFamily="34" charset="0"/>
              </a:rPr>
              <a:t>th</a:t>
            </a:r>
            <a:r>
              <a:rPr lang="en-IN" sz="2400" dirty="0">
                <a:latin typeface="Arial Narrow" panose="020B0606020202030204" pitchFamily="34" charset="0"/>
              </a:rPr>
              <a:t> February)</a:t>
            </a:r>
            <a:endParaRPr lang="en-IN" sz="2400" b="1" dirty="0">
              <a:latin typeface="Arial Narrow" panose="020B0606020202030204" pitchFamily="34" charset="0"/>
            </a:endParaRPr>
          </a:p>
          <a:p>
            <a:r>
              <a:rPr lang="en-IN" sz="2400" b="1" dirty="0">
                <a:latin typeface="Arial Narrow" panose="020B0606020202030204" pitchFamily="34" charset="0"/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IN" sz="2400" b="1" dirty="0">
                <a:latin typeface="Arial Narrow" panose="020B0606020202030204" pitchFamily="34" charset="0"/>
              </a:rPr>
              <a:t>‘</a:t>
            </a:r>
            <a:r>
              <a:rPr lang="en-IN" sz="2400" b="1" dirty="0" err="1">
                <a:latin typeface="Arial Narrow" panose="020B0606020202030204" pitchFamily="34" charset="0"/>
              </a:rPr>
              <a:t>Sarjanshil</a:t>
            </a:r>
            <a:r>
              <a:rPr lang="en-IN" sz="2400" b="1" dirty="0">
                <a:latin typeface="Arial Narrow" panose="020B0606020202030204" pitchFamily="34" charset="0"/>
              </a:rPr>
              <a:t> </a:t>
            </a:r>
            <a:r>
              <a:rPr lang="en-IN" sz="2400" b="1" dirty="0" err="1">
                <a:latin typeface="Arial Narrow" panose="020B0606020202030204" pitchFamily="34" charset="0"/>
              </a:rPr>
              <a:t>Lekhan</a:t>
            </a:r>
            <a:r>
              <a:rPr lang="en-IN" sz="2400" b="1" dirty="0">
                <a:latin typeface="Arial Narrow" panose="020B0606020202030204" pitchFamily="34" charset="0"/>
              </a:rPr>
              <a:t> </a:t>
            </a:r>
            <a:r>
              <a:rPr lang="en-IN" sz="2400" b="1" dirty="0" err="1">
                <a:latin typeface="Arial Narrow" panose="020B0606020202030204" pitchFamily="34" charset="0"/>
              </a:rPr>
              <a:t>Karyashala</a:t>
            </a:r>
            <a:r>
              <a:rPr lang="en-IN" sz="2400" b="1" dirty="0">
                <a:latin typeface="Arial Narrow" panose="020B0606020202030204" pitchFamily="34" charset="0"/>
              </a:rPr>
              <a:t>’</a:t>
            </a:r>
            <a:r>
              <a:rPr lang="en-IN" sz="2400" dirty="0">
                <a:latin typeface="Arial Narrow" panose="020B0606020202030204" pitchFamily="34" charset="0"/>
              </a:rPr>
              <a:t> (Creative Writing Workshop)</a:t>
            </a:r>
          </a:p>
          <a:p>
            <a:endParaRPr lang="en-IN" sz="2400" dirty="0">
              <a:latin typeface="Arial Narrow" panose="020B0606020202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IN" sz="2400" b="1" dirty="0">
                <a:latin typeface="Arial Narrow" panose="020B0606020202030204" pitchFamily="34" charset="0"/>
              </a:rPr>
              <a:t>‘</a:t>
            </a:r>
            <a:r>
              <a:rPr lang="en-IN" sz="2400" b="1" dirty="0" err="1">
                <a:latin typeface="Arial Narrow" panose="020B0606020202030204" pitchFamily="34" charset="0"/>
              </a:rPr>
              <a:t>Bhashantar</a:t>
            </a:r>
            <a:r>
              <a:rPr lang="en-IN" sz="2400" b="1" dirty="0">
                <a:latin typeface="Arial Narrow" panose="020B0606020202030204" pitchFamily="34" charset="0"/>
              </a:rPr>
              <a:t> </a:t>
            </a:r>
            <a:r>
              <a:rPr lang="en-IN" sz="2400" b="1" dirty="0" err="1">
                <a:latin typeface="Arial Narrow" panose="020B0606020202030204" pitchFamily="34" charset="0"/>
              </a:rPr>
              <a:t>Karyashala</a:t>
            </a:r>
            <a:r>
              <a:rPr lang="en-IN" sz="2400" b="1" dirty="0">
                <a:latin typeface="Arial Narrow" panose="020B0606020202030204" pitchFamily="34" charset="0"/>
              </a:rPr>
              <a:t>’ </a:t>
            </a:r>
            <a:r>
              <a:rPr lang="en-IN" sz="2400" dirty="0">
                <a:latin typeface="Arial Narrow" panose="020B0606020202030204" pitchFamily="34" charset="0"/>
              </a:rPr>
              <a:t>(</a:t>
            </a:r>
            <a:r>
              <a:rPr lang="en-IN" sz="2400" dirty="0" err="1">
                <a:latin typeface="Arial Narrow" panose="020B0606020202030204" pitchFamily="34" charset="0"/>
              </a:rPr>
              <a:t>Transletion</a:t>
            </a:r>
            <a:r>
              <a:rPr lang="en-IN" sz="2400" dirty="0">
                <a:latin typeface="Arial Narrow" panose="020B0606020202030204" pitchFamily="34" charset="0"/>
              </a:rPr>
              <a:t> Workshop)</a:t>
            </a:r>
            <a:endParaRPr lang="en-IN" sz="2400" b="1" dirty="0">
              <a:latin typeface="Arial Narrow" panose="020B0606020202030204" pitchFamily="34" charset="0"/>
            </a:endParaRPr>
          </a:p>
          <a:p>
            <a:endParaRPr lang="en-IN" sz="2400" b="1" dirty="0">
              <a:latin typeface="Arial Narrow" panose="020B0606020202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IN" sz="2400" b="1" dirty="0">
                <a:latin typeface="Arial Narrow" panose="020B0606020202030204" pitchFamily="34" charset="0"/>
              </a:rPr>
              <a:t>Visit to Language Laboratory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IN" sz="2400" b="1" dirty="0">
              <a:latin typeface="Arial Narrow" panose="020B0606020202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IN" sz="2400" b="1" dirty="0">
                <a:latin typeface="Arial Narrow" panose="020B0606020202030204" pitchFamily="34" charset="0"/>
              </a:rPr>
              <a:t>Visit to Press / Media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IN" sz="2400" dirty="0">
              <a:latin typeface="Arial Narrow" panose="020B0606020202030204" pitchFamily="34" charset="0"/>
            </a:endParaRPr>
          </a:p>
          <a:p>
            <a:endParaRPr lang="en-IN" dirty="0"/>
          </a:p>
        </p:txBody>
      </p:sp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xmlns="" id="{C9B375A5-9C16-F4DC-4CFF-04EE986557CD}"/>
              </a:ext>
            </a:extLst>
          </p:cNvPr>
          <p:cNvSpPr/>
          <p:nvPr/>
        </p:nvSpPr>
        <p:spPr>
          <a:xfrm>
            <a:off x="1571348" y="683582"/>
            <a:ext cx="5113538" cy="683580"/>
          </a:xfrm>
          <a:prstGeom prst="flowChartAlternateProcess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2400" b="1" dirty="0">
                <a:solidFill>
                  <a:schemeClr val="tx1"/>
                </a:solidFill>
                <a:latin typeface="Algerian" panose="04020705040A02060702" pitchFamily="82" charset="0"/>
              </a:rPr>
              <a:t>ACTIVITIES OF THE DEPARTMENT </a:t>
            </a:r>
            <a:endParaRPr lang="en-IN" sz="2400" dirty="0">
              <a:solidFill>
                <a:schemeClr val="tx1"/>
              </a:solidFill>
              <a:latin typeface="Algerian" panose="04020705040A02060702" pitchFamily="82" charset="0"/>
            </a:endParaRPr>
          </a:p>
          <a:p>
            <a:pPr algn="ctr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9309768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21FF1F3-C76E-A91B-4062-8BBACE5FBF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822" y="4074849"/>
            <a:ext cx="3838875" cy="25288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B8B94A3-EE23-7BF2-A29C-26093F8532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92" y="3862662"/>
            <a:ext cx="4018434" cy="26293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1AF7386-AAD3-8E77-1688-4568128452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934" y="1158730"/>
            <a:ext cx="3771763" cy="26928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A910169-51AA-C4A0-6AEE-4AC7733D23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92" y="1270406"/>
            <a:ext cx="4018434" cy="24709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D7C0B3B-6BA5-1776-0F64-7389A30789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0944" y="2534757"/>
            <a:ext cx="4790114" cy="269286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Flowchart: Alternate Process 3">
            <a:extLst>
              <a:ext uri="{FF2B5EF4-FFF2-40B4-BE49-F238E27FC236}">
                <a16:creationId xmlns:a16="http://schemas.microsoft.com/office/drawing/2014/main" xmlns="" id="{BEEFC0E2-D157-AD02-CD9F-E90C279C2B26}"/>
              </a:ext>
            </a:extLst>
          </p:cNvPr>
          <p:cNvSpPr/>
          <p:nvPr/>
        </p:nvSpPr>
        <p:spPr>
          <a:xfrm>
            <a:off x="3175246" y="623813"/>
            <a:ext cx="5841507" cy="585926"/>
          </a:xfrm>
          <a:prstGeom prst="flowChartAlternateProcess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gerian" panose="04020705040A02060702" pitchFamily="82" charset="0"/>
                <a:cs typeface="Arial" panose="020B0604020202020204" pitchFamily="34" charset="0"/>
              </a:rPr>
              <a:t>Marathi Bhasha Sanwardhan Pandharwada: </a:t>
            </a:r>
            <a:endParaRPr lang="en-IN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lgerian" panose="04020705040A02060702" pitchFamily="82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6469A4A-AA96-85A5-2476-AE3E4DBE0664}"/>
              </a:ext>
            </a:extLst>
          </p:cNvPr>
          <p:cNvSpPr txBox="1"/>
          <p:nvPr/>
        </p:nvSpPr>
        <p:spPr>
          <a:xfrm>
            <a:off x="348448" y="135193"/>
            <a:ext cx="6094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Departmental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Activities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IN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145175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ED153AF-0750-DA91-DD3D-645F77AAB2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68" y="790113"/>
            <a:ext cx="4418204" cy="29319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9BAAAF2-3AB7-DDFB-6897-488E334826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668" y="3942236"/>
            <a:ext cx="4418205" cy="28228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7AFD50F-EF7D-4A94-0A0D-4EBC872BCB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130" y="790113"/>
            <a:ext cx="4535648" cy="27787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3282E5B-DAE4-2F85-07A8-448D976AFD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280241" y="2989942"/>
            <a:ext cx="3019427" cy="45356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7889725-76B5-5AF5-F6EB-863A26609F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987" y="1763478"/>
            <a:ext cx="4607511" cy="314587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0" name="Flowchart: Alternate Process 9">
            <a:extLst>
              <a:ext uri="{FF2B5EF4-FFF2-40B4-BE49-F238E27FC236}">
                <a16:creationId xmlns:a16="http://schemas.microsoft.com/office/drawing/2014/main" xmlns="" id="{AEC3613F-DCFA-6529-9AE5-158A5C0381D0}"/>
              </a:ext>
            </a:extLst>
          </p:cNvPr>
          <p:cNvSpPr/>
          <p:nvPr/>
        </p:nvSpPr>
        <p:spPr>
          <a:xfrm>
            <a:off x="4332303" y="92869"/>
            <a:ext cx="4329426" cy="605820"/>
          </a:xfrm>
          <a:prstGeom prst="flowChartAlternateProcess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>
                <a:solidFill>
                  <a:schemeClr val="tx1"/>
                </a:solidFill>
                <a:latin typeface="Algerian" panose="04020705040A02060702" pitchFamily="82" charset="0"/>
              </a:rPr>
              <a:t>Marathi Raj Bhasha Din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4652541-15DA-8186-8ABC-DB6813D5A2C5}"/>
              </a:ext>
            </a:extLst>
          </p:cNvPr>
          <p:cNvSpPr txBox="1"/>
          <p:nvPr/>
        </p:nvSpPr>
        <p:spPr>
          <a:xfrm>
            <a:off x="491469" y="204442"/>
            <a:ext cx="3210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dirty="0"/>
              <a:t>ACTIVITIES OF DEPARTMENT</a:t>
            </a:r>
          </a:p>
        </p:txBody>
      </p:sp>
    </p:spTree>
    <p:extLst>
      <p:ext uri="{BB962C8B-B14F-4D97-AF65-F5344CB8AC3E}">
        <p14:creationId xmlns:p14="http://schemas.microsoft.com/office/powerpoint/2010/main" val="7569807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26C6EAF-DAAC-7BED-B0B3-1180B71F58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33" y="1338834"/>
            <a:ext cx="4178229" cy="260478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4AE7854-DB8B-FCC0-A1BD-1DC331C434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902" y="4051883"/>
            <a:ext cx="4123103" cy="280611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FB24CA1-EE0B-A9C8-8E64-2F9AC0E454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06" y="4152550"/>
            <a:ext cx="4051884" cy="260478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FF45925-9CB0-4538-A980-469B81581E2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902" y="1402736"/>
            <a:ext cx="4065778" cy="24240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EF365AF-B4A8-A3F2-B3D0-8824B901225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058" y="2429534"/>
            <a:ext cx="4051884" cy="218113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F8FE310-2A81-907F-29B6-E726A3A871CA}"/>
              </a:ext>
            </a:extLst>
          </p:cNvPr>
          <p:cNvSpPr txBox="1"/>
          <p:nvPr/>
        </p:nvSpPr>
        <p:spPr>
          <a:xfrm>
            <a:off x="4500979" y="819127"/>
            <a:ext cx="32598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600" b="1" dirty="0">
                <a:latin typeface="Arial Narrow" panose="020B0606020202030204" pitchFamily="34" charset="0"/>
              </a:rPr>
              <a:t>Resource person </a:t>
            </a:r>
            <a:r>
              <a:rPr lang="en-IN" sz="1600" b="1" dirty="0" err="1">
                <a:latin typeface="Arial Narrow" panose="020B0606020202030204" pitchFamily="34" charset="0"/>
              </a:rPr>
              <a:t>Dr.Veena</a:t>
            </a:r>
            <a:r>
              <a:rPr lang="en-IN" sz="1600" b="1" dirty="0">
                <a:latin typeface="Arial Narrow" panose="020B0606020202030204" pitchFamily="34" charset="0"/>
              </a:rPr>
              <a:t> Mali</a:t>
            </a:r>
          </a:p>
          <a:p>
            <a:r>
              <a:rPr lang="en-IN" sz="1600" b="1" dirty="0">
                <a:latin typeface="Arial Narrow" panose="020B0606020202030204" pitchFamily="34" charset="0"/>
              </a:rPr>
              <a:t>Assistant Professor, </a:t>
            </a:r>
            <a:r>
              <a:rPr lang="en-IN" sz="1600" b="1" dirty="0" err="1">
                <a:latin typeface="Arial Narrow" panose="020B0606020202030204" pitchFamily="34" charset="0"/>
              </a:rPr>
              <a:t>Devgiri</a:t>
            </a:r>
            <a:r>
              <a:rPr lang="en-IN" sz="1600" b="1" dirty="0">
                <a:latin typeface="Arial Narrow" panose="020B0606020202030204" pitchFamily="34" charset="0"/>
              </a:rPr>
              <a:t> College,</a:t>
            </a:r>
          </a:p>
          <a:p>
            <a:r>
              <a:rPr lang="en-IN" sz="1600" b="1" dirty="0" err="1">
                <a:latin typeface="Arial Narrow" panose="020B0606020202030204" pitchFamily="34" charset="0"/>
              </a:rPr>
              <a:t>Sambhajinagar</a:t>
            </a:r>
            <a:endParaRPr lang="en-IN" sz="1600" b="1" dirty="0">
              <a:latin typeface="Arial Narrow" panose="020B0606020202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50A240E-82E1-1198-7BCC-8CCE2C80547D}"/>
              </a:ext>
            </a:extLst>
          </p:cNvPr>
          <p:cNvSpPr txBox="1"/>
          <p:nvPr/>
        </p:nvSpPr>
        <p:spPr>
          <a:xfrm>
            <a:off x="4678962" y="4737202"/>
            <a:ext cx="425881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600" b="1" dirty="0">
                <a:latin typeface="Arial Narrow" panose="020B0606020202030204" pitchFamily="34" charset="0"/>
              </a:rPr>
              <a:t>Resource person – </a:t>
            </a:r>
          </a:p>
          <a:p>
            <a:r>
              <a:rPr lang="en-IN" sz="1600" b="1" dirty="0">
                <a:latin typeface="Arial Narrow" panose="020B0606020202030204" pitchFamily="34" charset="0"/>
              </a:rPr>
              <a:t>Mr. Sachin </a:t>
            </a:r>
            <a:r>
              <a:rPr lang="en-IN" sz="1600" b="1" dirty="0" err="1">
                <a:latin typeface="Arial Narrow" panose="020B0606020202030204" pitchFamily="34" charset="0"/>
              </a:rPr>
              <a:t>Chandratre</a:t>
            </a:r>
            <a:endParaRPr lang="en-IN" sz="1600" b="1" dirty="0">
              <a:latin typeface="Arial Narrow" panose="020B0606020202030204" pitchFamily="34" charset="0"/>
            </a:endParaRPr>
          </a:p>
          <a:p>
            <a:r>
              <a:rPr lang="en-IN" sz="1600" b="1" dirty="0">
                <a:latin typeface="Arial Narrow" panose="020B0606020202030204" pitchFamily="34" charset="0"/>
              </a:rPr>
              <a:t>Founder, Mind Rhythm Academy &amp;</a:t>
            </a:r>
          </a:p>
          <a:p>
            <a:r>
              <a:rPr lang="en-IN" sz="1600" b="1" dirty="0">
                <a:latin typeface="Arial Narrow" panose="020B0606020202030204" pitchFamily="34" charset="0"/>
              </a:rPr>
              <a:t>International Language Trainer </a:t>
            </a:r>
          </a:p>
          <a:p>
            <a:r>
              <a:rPr lang="en-IN" sz="1600" b="1" dirty="0">
                <a:latin typeface="Arial Narrow" panose="020B0606020202030204" pitchFamily="34" charset="0"/>
              </a:rPr>
              <a:t> Mrs. Trupti </a:t>
            </a:r>
            <a:r>
              <a:rPr lang="en-IN" sz="1600" b="1" dirty="0" err="1">
                <a:latin typeface="Arial Narrow" panose="020B0606020202030204" pitchFamily="34" charset="0"/>
              </a:rPr>
              <a:t>Tijare</a:t>
            </a:r>
            <a:endParaRPr lang="en-IN" sz="1600" b="1" dirty="0">
              <a:latin typeface="Arial Narrow" panose="020B0606020202030204" pitchFamily="34" charset="0"/>
            </a:endParaRPr>
          </a:p>
          <a:p>
            <a:r>
              <a:rPr lang="en-IN" sz="1600" b="1" dirty="0">
                <a:latin typeface="Arial Narrow" panose="020B0606020202030204" pitchFamily="34" charset="0"/>
              </a:rPr>
              <a:t>Member, Mind </a:t>
            </a:r>
            <a:r>
              <a:rPr lang="en-IN" sz="1600" b="1" dirty="0" err="1">
                <a:latin typeface="Arial Narrow" panose="020B0606020202030204" pitchFamily="34" charset="0"/>
              </a:rPr>
              <a:t>Rhydm</a:t>
            </a:r>
            <a:r>
              <a:rPr lang="en-IN" sz="1600" b="1" dirty="0">
                <a:latin typeface="Arial Narrow" panose="020B0606020202030204" pitchFamily="34" charset="0"/>
              </a:rPr>
              <a:t> Academy</a:t>
            </a:r>
            <a:endParaRPr lang="en-IN" sz="1600" dirty="0">
              <a:latin typeface="Arial Narrow" panose="020B0606020202030204" pitchFamily="34" charset="0"/>
            </a:endParaRPr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xmlns="" id="{2CACD0F5-F1F6-605F-C943-D47362CCFFBD}"/>
              </a:ext>
            </a:extLst>
          </p:cNvPr>
          <p:cNvSpPr/>
          <p:nvPr/>
        </p:nvSpPr>
        <p:spPr>
          <a:xfrm>
            <a:off x="1784412" y="231785"/>
            <a:ext cx="9392574" cy="555911"/>
          </a:xfrm>
          <a:prstGeom prst="flowChartAlternateProcess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b="1" dirty="0">
              <a:solidFill>
                <a:schemeClr val="tx1"/>
              </a:solidFill>
              <a:latin typeface="Algerian" panose="04020705040A02060702" pitchFamily="82" charset="0"/>
            </a:endParaRPr>
          </a:p>
          <a:p>
            <a:pPr algn="ctr"/>
            <a:r>
              <a:rPr lang="en-IN" b="1" dirty="0">
                <a:solidFill>
                  <a:schemeClr val="tx1"/>
                </a:solidFill>
                <a:latin typeface="Algerian" panose="04020705040A02060702" pitchFamily="82" charset="0"/>
              </a:rPr>
              <a:t>Three Days </a:t>
            </a:r>
            <a:r>
              <a:rPr lang="en-IN" b="1" dirty="0" err="1">
                <a:solidFill>
                  <a:schemeClr val="tx1"/>
                </a:solidFill>
                <a:latin typeface="Algerian" panose="04020705040A02060702" pitchFamily="82" charset="0"/>
              </a:rPr>
              <a:t>Sarjanshil</a:t>
            </a:r>
            <a:r>
              <a:rPr lang="en-IN" b="1" dirty="0">
                <a:solidFill>
                  <a:schemeClr val="tx1"/>
                </a:solidFill>
                <a:latin typeface="Algerian" panose="04020705040A02060702" pitchFamily="82" charset="0"/>
              </a:rPr>
              <a:t> </a:t>
            </a:r>
            <a:r>
              <a:rPr lang="en-IN" b="1" dirty="0" err="1">
                <a:solidFill>
                  <a:schemeClr val="tx1"/>
                </a:solidFill>
                <a:latin typeface="Algerian" panose="04020705040A02060702" pitchFamily="82" charset="0"/>
              </a:rPr>
              <a:t>Lekhan</a:t>
            </a:r>
            <a:r>
              <a:rPr lang="en-IN" b="1" dirty="0">
                <a:solidFill>
                  <a:schemeClr val="tx1"/>
                </a:solidFill>
                <a:latin typeface="Algerian" panose="04020705040A02060702" pitchFamily="82" charset="0"/>
              </a:rPr>
              <a:t> </a:t>
            </a:r>
            <a:r>
              <a:rPr lang="en-IN" b="1" dirty="0" err="1">
                <a:solidFill>
                  <a:schemeClr val="tx1"/>
                </a:solidFill>
                <a:latin typeface="Algerian" panose="04020705040A02060702" pitchFamily="82" charset="0"/>
              </a:rPr>
              <a:t>Karyashala</a:t>
            </a:r>
            <a:r>
              <a:rPr lang="en-IN" b="1" dirty="0">
                <a:solidFill>
                  <a:schemeClr val="tx1"/>
                </a:solidFill>
                <a:latin typeface="Algerian" panose="04020705040A02060702" pitchFamily="82" charset="0"/>
              </a:rPr>
              <a:t>’</a:t>
            </a:r>
            <a:r>
              <a:rPr lang="en-IN" dirty="0">
                <a:solidFill>
                  <a:schemeClr val="tx1"/>
                </a:solidFill>
                <a:latin typeface="Algerian" panose="04020705040A02060702" pitchFamily="82" charset="0"/>
              </a:rPr>
              <a:t> (Creative Writing Workshop)</a:t>
            </a:r>
          </a:p>
          <a:p>
            <a:pPr algn="ctr"/>
            <a:endParaRPr lang="en-IN" dirty="0">
              <a:solidFill>
                <a:schemeClr val="tx1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3315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C741586-F095-DC36-3A32-938043516D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12" y="847287"/>
            <a:ext cx="4485314" cy="283547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71433BC-238C-5BB2-E301-E2469DD059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811" y="847287"/>
            <a:ext cx="4588778" cy="2772561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8CD1261-5E3B-F47E-B2F0-07207593A9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9938" y="3816989"/>
            <a:ext cx="4588778" cy="283548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9A12EDA-AC02-E3FC-6D88-B39C158F77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47" y="3816989"/>
            <a:ext cx="4485315" cy="277256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AF95C8E-325A-78B1-679C-FD14C6884FC8}"/>
              </a:ext>
            </a:extLst>
          </p:cNvPr>
          <p:cNvSpPr txBox="1"/>
          <p:nvPr/>
        </p:nvSpPr>
        <p:spPr>
          <a:xfrm>
            <a:off x="4885190" y="1208015"/>
            <a:ext cx="219354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N" sz="1600" b="1" dirty="0"/>
          </a:p>
          <a:p>
            <a:r>
              <a:rPr lang="en-IN" sz="1600" b="1" dirty="0">
                <a:latin typeface="Arial Narrow" panose="020B0606020202030204" pitchFamily="34" charset="0"/>
              </a:rPr>
              <a:t>Resource Person –</a:t>
            </a:r>
          </a:p>
          <a:p>
            <a:r>
              <a:rPr lang="en-IN" sz="1600" b="1" dirty="0" err="1">
                <a:latin typeface="Arial Narrow" panose="020B0606020202030204" pitchFamily="34" charset="0"/>
              </a:rPr>
              <a:t>Dr.</a:t>
            </a:r>
            <a:r>
              <a:rPr lang="en-IN" sz="1600" b="1" dirty="0">
                <a:latin typeface="Arial Narrow" panose="020B0606020202030204" pitchFamily="34" charset="0"/>
              </a:rPr>
              <a:t> </a:t>
            </a:r>
            <a:r>
              <a:rPr lang="en-IN" sz="1600" b="1" dirty="0" err="1">
                <a:latin typeface="Arial Narrow" panose="020B0606020202030204" pitchFamily="34" charset="0"/>
              </a:rPr>
              <a:t>Jaswanti</a:t>
            </a:r>
            <a:r>
              <a:rPr lang="en-IN" sz="1600" b="1" dirty="0">
                <a:latin typeface="Arial Narrow" panose="020B0606020202030204" pitchFamily="34" charset="0"/>
              </a:rPr>
              <a:t> </a:t>
            </a:r>
            <a:r>
              <a:rPr lang="en-IN" sz="1600" b="1" dirty="0" err="1">
                <a:latin typeface="Arial Narrow" panose="020B0606020202030204" pitchFamily="34" charset="0"/>
              </a:rPr>
              <a:t>Mojad</a:t>
            </a:r>
            <a:endParaRPr lang="en-IN" sz="1600" b="1" dirty="0">
              <a:latin typeface="Arial Narrow" panose="020B0606020202030204" pitchFamily="34" charset="0"/>
            </a:endParaRPr>
          </a:p>
          <a:p>
            <a:r>
              <a:rPr lang="en-IN" sz="1600" b="1" dirty="0">
                <a:latin typeface="Arial Narrow" panose="020B0606020202030204" pitchFamily="34" charset="0"/>
              </a:rPr>
              <a:t>Assistant Professor,</a:t>
            </a:r>
          </a:p>
          <a:p>
            <a:r>
              <a:rPr lang="en-IN" sz="1600" b="1" dirty="0">
                <a:latin typeface="Arial Narrow" panose="020B0606020202030204" pitchFamily="34" charset="0"/>
              </a:rPr>
              <a:t>HPT Arts College, Nashik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FD533B3-343D-ACCB-E502-FD734E56D644}"/>
              </a:ext>
            </a:extLst>
          </p:cNvPr>
          <p:cNvSpPr txBox="1"/>
          <p:nvPr/>
        </p:nvSpPr>
        <p:spPr>
          <a:xfrm>
            <a:off x="4885190" y="4541989"/>
            <a:ext cx="2390719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b="1" dirty="0">
                <a:latin typeface="Arial Narrow" panose="020B0606020202030204" pitchFamily="34" charset="0"/>
              </a:rPr>
              <a:t>Resource Person –</a:t>
            </a:r>
          </a:p>
          <a:p>
            <a:r>
              <a:rPr lang="en-IN" sz="1600" b="1" dirty="0" err="1">
                <a:latin typeface="Arial Narrow" panose="020B0606020202030204" pitchFamily="34" charset="0"/>
              </a:rPr>
              <a:t>Dr.</a:t>
            </a:r>
            <a:r>
              <a:rPr lang="en-IN" sz="1600" b="1" dirty="0">
                <a:latin typeface="Arial Narrow" panose="020B0606020202030204" pitchFamily="34" charset="0"/>
              </a:rPr>
              <a:t> Pratibha Biswas</a:t>
            </a:r>
          </a:p>
          <a:p>
            <a:r>
              <a:rPr lang="en-IN" sz="1600" b="1" dirty="0">
                <a:latin typeface="Arial Narrow" panose="020B0606020202030204" pitchFamily="34" charset="0"/>
              </a:rPr>
              <a:t>HOD &amp; Associate Professor</a:t>
            </a:r>
          </a:p>
          <a:p>
            <a:r>
              <a:rPr lang="en-IN" sz="1600" b="1" dirty="0">
                <a:latin typeface="Arial Narrow" panose="020B0606020202030204" pitchFamily="34" charset="0"/>
              </a:rPr>
              <a:t>Kirti College, Mumbai</a:t>
            </a:r>
          </a:p>
          <a:p>
            <a:endParaRPr lang="en-IN" dirty="0"/>
          </a:p>
        </p:txBody>
      </p:sp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xmlns="" id="{ABAD9F66-4A00-6A04-E954-C19AAAF56C7A}"/>
              </a:ext>
            </a:extLst>
          </p:cNvPr>
          <p:cNvSpPr/>
          <p:nvPr/>
        </p:nvSpPr>
        <p:spPr>
          <a:xfrm>
            <a:off x="2275698" y="124287"/>
            <a:ext cx="7537142" cy="588777"/>
          </a:xfrm>
          <a:prstGeom prst="flowChartAlternateProcess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gerian" panose="04020705040A02060702" pitchFamily="82" charset="0"/>
              </a:rPr>
              <a:t>Two Days Bhashantar Karyashala (Translation Workshop)</a:t>
            </a:r>
            <a:endParaRPr lang="en-IN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13129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0AFE8F0-3622-AF8C-66C0-DF4D2C8A4B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7142" y="852256"/>
            <a:ext cx="4376691" cy="30249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BD67B09-7B87-3060-7935-9920079DCE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2" y="3797422"/>
            <a:ext cx="4154748" cy="29385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E4A8DCE-4169-9C77-728A-EBE439CAB0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120" y="4070138"/>
            <a:ext cx="4447713" cy="29385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D28F5E7-6068-813F-25DC-613D09434E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4" y="710214"/>
            <a:ext cx="4163625" cy="29385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AE35A17-5B6E-19C3-8A0B-20E0BF94BE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769" y="2606704"/>
            <a:ext cx="3497802" cy="238143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Flowchart: Alternate Process 2">
            <a:extLst>
              <a:ext uri="{FF2B5EF4-FFF2-40B4-BE49-F238E27FC236}">
                <a16:creationId xmlns:a16="http://schemas.microsoft.com/office/drawing/2014/main" xmlns="" id="{ED5E8C3E-89E9-41B7-7E6B-F7B7EA6923A9}"/>
              </a:ext>
            </a:extLst>
          </p:cNvPr>
          <p:cNvSpPr/>
          <p:nvPr/>
        </p:nvSpPr>
        <p:spPr>
          <a:xfrm>
            <a:off x="3249228" y="122069"/>
            <a:ext cx="6649374" cy="537235"/>
          </a:xfrm>
          <a:prstGeom prst="flowChartAlternateProcess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b="1" dirty="0">
              <a:solidFill>
                <a:schemeClr val="tx1"/>
              </a:solidFill>
            </a:endParaRPr>
          </a:p>
          <a:p>
            <a:pPr algn="ctr"/>
            <a:r>
              <a:rPr lang="mr-IN" b="1" dirty="0">
                <a:solidFill>
                  <a:schemeClr val="tx1"/>
                </a:solidFill>
              </a:rPr>
              <a:t>रोजगार /स्वयंरोजगार निर्मितीसाठी भाषिक कौशल्ये कार्यशाळा </a:t>
            </a:r>
            <a:endParaRPr lang="en-IN" b="1" dirty="0">
              <a:solidFill>
                <a:schemeClr val="tx1"/>
              </a:solidFill>
            </a:endParaRPr>
          </a:p>
          <a:p>
            <a:pPr algn="ctr"/>
            <a:endParaRPr lang="en-IN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E3CB528-F87E-A243-D16A-6C620C7A5D7B}"/>
              </a:ext>
            </a:extLst>
          </p:cNvPr>
          <p:cNvSpPr txBox="1"/>
          <p:nvPr/>
        </p:nvSpPr>
        <p:spPr>
          <a:xfrm>
            <a:off x="4305670" y="994299"/>
            <a:ext cx="30361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600" b="1" dirty="0"/>
              <a:t>Recourse person :</a:t>
            </a:r>
          </a:p>
          <a:p>
            <a:r>
              <a:rPr lang="en-IN" sz="1600" b="1" dirty="0"/>
              <a:t> </a:t>
            </a:r>
            <a:r>
              <a:rPr lang="en-IN" sz="1600" b="1" dirty="0" err="1"/>
              <a:t>Dr.</a:t>
            </a:r>
            <a:r>
              <a:rPr lang="en-IN" sz="1600" b="1" dirty="0"/>
              <a:t> Prakash </a:t>
            </a:r>
            <a:r>
              <a:rPr lang="en-IN" sz="1600" b="1" dirty="0" err="1"/>
              <a:t>Shevale</a:t>
            </a:r>
            <a:endParaRPr lang="en-IN" sz="1600" b="1" dirty="0"/>
          </a:p>
          <a:p>
            <a:r>
              <a:rPr lang="en-IN" sz="1600" b="1" dirty="0"/>
              <a:t>Associate Professor, </a:t>
            </a:r>
            <a:r>
              <a:rPr lang="en-IN" sz="1600" b="1" dirty="0" err="1"/>
              <a:t>Panchavati</a:t>
            </a:r>
            <a:r>
              <a:rPr lang="en-IN" sz="1600" b="1" dirty="0"/>
              <a:t> College, Nashik </a:t>
            </a:r>
          </a:p>
        </p:txBody>
      </p:sp>
    </p:spTree>
    <p:extLst>
      <p:ext uri="{BB962C8B-B14F-4D97-AF65-F5344CB8AC3E}">
        <p14:creationId xmlns:p14="http://schemas.microsoft.com/office/powerpoint/2010/main" val="14617101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B601641-5588-C2B8-B19E-C4DE7079F7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8" y="132127"/>
            <a:ext cx="5554492" cy="415777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975ED7E-4B41-6FB2-A831-31A00B7C63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625" y="2587558"/>
            <a:ext cx="6016885" cy="40585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xmlns="" id="{012BCAFF-A59E-6240-E1E9-4C9BB68A6F9A}"/>
              </a:ext>
            </a:extLst>
          </p:cNvPr>
          <p:cNvSpPr/>
          <p:nvPr/>
        </p:nvSpPr>
        <p:spPr>
          <a:xfrm>
            <a:off x="5903651" y="211942"/>
            <a:ext cx="4722920" cy="791235"/>
          </a:xfrm>
          <a:prstGeom prst="flowChartAlternateProcess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0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lgerian" panose="04020705040A02060702" pitchFamily="82" charset="0"/>
            </a:endParaRPr>
          </a:p>
          <a:p>
            <a:pPr algn="ctr"/>
            <a:r>
              <a:rPr lang="en-IN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gerian" panose="04020705040A02060702" pitchFamily="82" charset="0"/>
              </a:rPr>
              <a:t>Visit to Language Laboratory </a:t>
            </a:r>
          </a:p>
          <a:p>
            <a:pPr algn="ctr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7807721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06C3151-450B-EAB5-06E0-68301ED0D9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709" y="1506087"/>
            <a:ext cx="7291641" cy="536966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Flowchart: Alternate Process 3">
            <a:extLst>
              <a:ext uri="{FF2B5EF4-FFF2-40B4-BE49-F238E27FC236}">
                <a16:creationId xmlns:a16="http://schemas.microsoft.com/office/drawing/2014/main" xmlns="" id="{A070A713-5099-C8BA-599D-5CF38B64E524}"/>
              </a:ext>
            </a:extLst>
          </p:cNvPr>
          <p:cNvSpPr/>
          <p:nvPr/>
        </p:nvSpPr>
        <p:spPr>
          <a:xfrm>
            <a:off x="4131065" y="559293"/>
            <a:ext cx="4540928" cy="674703"/>
          </a:xfrm>
          <a:prstGeom prst="flowChartAlternateProcess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lgerian" panose="04020705040A02060702" pitchFamily="82" charset="0"/>
            </a:endParaRPr>
          </a:p>
          <a:p>
            <a:pPr algn="ctr"/>
            <a:r>
              <a:rPr lang="en-US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gerian" panose="04020705040A02060702" pitchFamily="82" charset="0"/>
              </a:rPr>
              <a:t>Visit to </a:t>
            </a:r>
            <a:r>
              <a:rPr lang="en-US" sz="20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gerian" panose="04020705040A02060702" pitchFamily="82" charset="0"/>
              </a:rPr>
              <a:t>Sakal</a:t>
            </a:r>
            <a:r>
              <a:rPr lang="en-US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gerian" panose="04020705040A02060702" pitchFamily="82" charset="0"/>
              </a:rPr>
              <a:t> Printing Press</a:t>
            </a:r>
            <a:endParaRPr lang="en-IN" sz="20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lgerian" panose="04020705040A02060702" pitchFamily="82" charset="0"/>
            </a:endParaRPr>
          </a:p>
          <a:p>
            <a:pPr algn="ctr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0039119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1A6323A-C745-07BD-E431-EA6815C812E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612084" y="1325083"/>
            <a:ext cx="9247187" cy="525621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IN" sz="2000" b="1" dirty="0"/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I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Poetry Reading Competition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I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Story Narrating Competition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I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Play Reading Competition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I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Elocution Competition </a:t>
            </a:r>
            <a:r>
              <a:rPr lang="en-IN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(‘</a:t>
            </a:r>
            <a:r>
              <a:rPr lang="en-IN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Mukt</a:t>
            </a:r>
            <a:r>
              <a:rPr lang="en-IN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en-IN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chintan</a:t>
            </a:r>
            <a:r>
              <a:rPr lang="en-IN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’)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I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Essay Writing Competition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I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Marathi Signature Competition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I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Quiz Competition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I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Letter Writing Competition</a:t>
            </a:r>
          </a:p>
        </p:txBody>
      </p:sp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xmlns="" id="{34D761BA-46E1-7843-2B59-BEB5658726C2}"/>
              </a:ext>
            </a:extLst>
          </p:cNvPr>
          <p:cNvSpPr/>
          <p:nvPr/>
        </p:nvSpPr>
        <p:spPr>
          <a:xfrm>
            <a:off x="1612084" y="677013"/>
            <a:ext cx="3764132" cy="648070"/>
          </a:xfrm>
          <a:prstGeom prst="flowChartAlternateProcess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800" b="1" dirty="0">
                <a:solidFill>
                  <a:schemeClr val="tx1"/>
                </a:solidFill>
                <a:latin typeface="Algerian" panose="04020705040A02060702" pitchFamily="82" charset="0"/>
              </a:rPr>
              <a:t>Competitions</a:t>
            </a:r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val="6769182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7DCE7F8-C048-C6B3-0ACD-D5A36814230C}"/>
              </a:ext>
            </a:extLst>
          </p:cNvPr>
          <p:cNvSpPr txBox="1"/>
          <p:nvPr/>
        </p:nvSpPr>
        <p:spPr>
          <a:xfrm>
            <a:off x="1416272" y="1406093"/>
            <a:ext cx="9737324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IN" sz="2400" dirty="0">
                <a:solidFill>
                  <a:srgbClr val="0070C0"/>
                </a:solidFill>
                <a:latin typeface="Arial Narrow" panose="020B0606020202030204" pitchFamily="34" charset="0"/>
              </a:rPr>
              <a:t>International Level Elocution Competition:</a:t>
            </a:r>
          </a:p>
          <a:p>
            <a:pPr>
              <a:lnSpc>
                <a:spcPct val="150000"/>
              </a:lnSpc>
            </a:pPr>
            <a:r>
              <a:rPr lang="en-IN" sz="2000" dirty="0">
                <a:latin typeface="Arial Narrow" panose="020B0606020202030204" pitchFamily="34" charset="0"/>
              </a:rPr>
              <a:t>1.</a:t>
            </a:r>
            <a:r>
              <a:rPr lang="en-IN" sz="2400" dirty="0">
                <a:latin typeface="Arial Narrow" panose="020B0606020202030204" pitchFamily="34" charset="0"/>
              </a:rPr>
              <a:t>Ms. Madhura Gholap – 1</a:t>
            </a:r>
            <a:r>
              <a:rPr lang="en-IN" sz="2400" baseline="30000" dirty="0">
                <a:latin typeface="Arial Narrow" panose="020B0606020202030204" pitchFamily="34" charset="0"/>
              </a:rPr>
              <a:t>st</a:t>
            </a:r>
            <a:r>
              <a:rPr lang="en-IN" sz="2400" dirty="0">
                <a:latin typeface="Arial Narrow" panose="020B0606020202030204" pitchFamily="34" charset="0"/>
              </a:rPr>
              <a:t> prize in Elocution, Debate, write an Articles in Daily Newspapers. (participated continuously 5 years in International level elocution competition)</a:t>
            </a:r>
          </a:p>
          <a:p>
            <a:pPr>
              <a:lnSpc>
                <a:spcPct val="150000"/>
              </a:lnSpc>
            </a:pPr>
            <a:r>
              <a:rPr lang="en-IN" sz="2400" dirty="0">
                <a:latin typeface="Arial Narrow" panose="020B0606020202030204" pitchFamily="34" charset="0"/>
              </a:rPr>
              <a:t>2. Ms. Shweta </a:t>
            </a:r>
            <a:r>
              <a:rPr lang="en-IN" sz="2400" dirty="0" err="1">
                <a:latin typeface="Arial Narrow" panose="020B0606020202030204" pitchFamily="34" charset="0"/>
              </a:rPr>
              <a:t>Dongare</a:t>
            </a:r>
            <a:r>
              <a:rPr lang="en-IN" sz="2400" dirty="0">
                <a:latin typeface="Arial Narrow" panose="020B0606020202030204" pitchFamily="34" charset="0"/>
              </a:rPr>
              <a:t> – Elocution, Debate</a:t>
            </a:r>
          </a:p>
          <a:p>
            <a:pPr>
              <a:lnSpc>
                <a:spcPct val="150000"/>
              </a:lnSpc>
            </a:pPr>
            <a:r>
              <a:rPr lang="en-IN" sz="2400" dirty="0">
                <a:latin typeface="Arial Narrow" panose="020B0606020202030204" pitchFamily="34" charset="0"/>
              </a:rPr>
              <a:t>Both are participated and won International, National, State &amp; University level Elocution and Debate Competitions.</a:t>
            </a:r>
          </a:p>
          <a:p>
            <a:pPr>
              <a:lnSpc>
                <a:spcPct val="150000"/>
              </a:lnSpc>
            </a:pPr>
            <a:endParaRPr lang="en-IN" sz="2000" dirty="0">
              <a:latin typeface="Arial Narrow" panose="020B060602020203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IN" sz="2400" dirty="0">
                <a:solidFill>
                  <a:srgbClr val="0070C0"/>
                </a:solidFill>
                <a:latin typeface="Arial Narrow" panose="020B0606020202030204" pitchFamily="34" charset="0"/>
              </a:rPr>
              <a:t>National Level Competition:</a:t>
            </a:r>
          </a:p>
          <a:p>
            <a:pPr>
              <a:lnSpc>
                <a:spcPct val="150000"/>
              </a:lnSpc>
            </a:pPr>
            <a:r>
              <a:rPr lang="en-IN" sz="2400" dirty="0">
                <a:latin typeface="Arial Narrow" panose="020B0606020202030204" pitchFamily="34" charset="0"/>
              </a:rPr>
              <a:t>1. Master </a:t>
            </a:r>
            <a:r>
              <a:rPr lang="en-IN" sz="2400" dirty="0" err="1">
                <a:latin typeface="Arial Narrow" panose="020B0606020202030204" pitchFamily="34" charset="0"/>
              </a:rPr>
              <a:t>Rishu</a:t>
            </a:r>
            <a:r>
              <a:rPr lang="en-IN" sz="2400" dirty="0">
                <a:latin typeface="Arial Narrow" panose="020B0606020202030204" pitchFamily="34" charset="0"/>
              </a:rPr>
              <a:t> Pandey – Elocution, Poetry, Essay Writing </a:t>
            </a:r>
          </a:p>
          <a:p>
            <a:pPr>
              <a:lnSpc>
                <a:spcPct val="150000"/>
              </a:lnSpc>
            </a:pPr>
            <a:r>
              <a:rPr lang="en-I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2. </a:t>
            </a:r>
            <a:r>
              <a:rPr lang="en-IN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Ms.Madhura</a:t>
            </a:r>
            <a:r>
              <a:rPr lang="en-I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Gholap – </a:t>
            </a:r>
            <a:r>
              <a:rPr lang="en-IN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Elocution</a:t>
            </a:r>
            <a:endParaRPr lang="en-IN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>
              <a:lnSpc>
                <a:spcPct val="150000"/>
              </a:lnSpc>
            </a:pPr>
            <a:r>
              <a:rPr lang="en-I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 </a:t>
            </a:r>
          </a:p>
          <a:p>
            <a:endParaRPr lang="en-IN" sz="2400" b="1" dirty="0"/>
          </a:p>
        </p:txBody>
      </p:sp>
      <p:sp>
        <p:nvSpPr>
          <p:cNvPr id="4" name="Flowchart: Alternate Process 3">
            <a:extLst>
              <a:ext uri="{FF2B5EF4-FFF2-40B4-BE49-F238E27FC236}">
                <a16:creationId xmlns:a16="http://schemas.microsoft.com/office/drawing/2014/main" xmlns="" id="{CCC25145-9B99-FE30-46B4-84A993C5984C}"/>
              </a:ext>
            </a:extLst>
          </p:cNvPr>
          <p:cNvSpPr/>
          <p:nvPr/>
        </p:nvSpPr>
        <p:spPr>
          <a:xfrm>
            <a:off x="1571348" y="686718"/>
            <a:ext cx="5051394" cy="633043"/>
          </a:xfrm>
          <a:prstGeom prst="flowChartAlternateProcess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>
                <a:solidFill>
                  <a:schemeClr val="tx1"/>
                </a:solidFill>
                <a:latin typeface="Algerian" panose="04020705040A02060702" pitchFamily="82" charset="0"/>
              </a:rPr>
              <a:t>ACHIVEMENTS BY STUDENTS </a:t>
            </a:r>
            <a:endParaRPr lang="en-IN" sz="2400" dirty="0">
              <a:solidFill>
                <a:schemeClr val="tx1"/>
              </a:solidFill>
              <a:latin typeface="Algerian" panose="04020705040A02060702" pitchFamily="82" charset="0"/>
            </a:endParaRPr>
          </a:p>
          <a:p>
            <a:pPr algn="ctr"/>
            <a:endParaRPr lang="en-IN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66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rc_mi" descr="http://d.gr-assets.com/authors/1350761557p5/333174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886" y="791318"/>
            <a:ext cx="1778568" cy="214646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  <p:pic>
        <p:nvPicPr>
          <p:cNvPr id="11" name="Picture 10" descr="https://encrypted-tbn0.gstatic.com/images?q=tbn:ANd9GcTHwJtT9ds8xsWvftEXHE2aMIjJgAbQJj8bTp95Yl0vqcUMIsA7J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153" y="805842"/>
            <a:ext cx="2436301" cy="214646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  <p:pic>
        <p:nvPicPr>
          <p:cNvPr id="12" name="Picture 6" descr="https://encrypted-tbn0.gstatic.com/images?q=tbn:ANd9GcSwcZW60QfZu__LLDDFnXH4dj2HvwYxegcHmBJuQhHmbDiSkkjZ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3779" y="808061"/>
            <a:ext cx="2436301" cy="2175511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8382000" y="174194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ZW" dirty="0">
                <a:latin typeface="Arial" charset="0"/>
              </a:rPr>
              <a:t> </a:t>
            </a:r>
            <a:br>
              <a:rPr lang="en-ZW" dirty="0">
                <a:latin typeface="Arial" charset="0"/>
              </a:rPr>
            </a:br>
            <a:endParaRPr lang="en-IN" dirty="0"/>
          </a:p>
        </p:txBody>
      </p:sp>
      <p:sp>
        <p:nvSpPr>
          <p:cNvPr id="14" name="Rectangle 13"/>
          <p:cNvSpPr/>
          <p:nvPr/>
        </p:nvSpPr>
        <p:spPr>
          <a:xfrm>
            <a:off x="1487599" y="3308243"/>
            <a:ext cx="9085706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i-IN" sz="1300" b="1" dirty="0">
                <a:solidFill>
                  <a:srgbClr val="FF0000"/>
                </a:solidFill>
              </a:rPr>
              <a:t>विष्णू सखाराम खांडेकर</a:t>
            </a:r>
            <a:r>
              <a:rPr lang="en-US" sz="1300" b="1" dirty="0">
                <a:solidFill>
                  <a:srgbClr val="FF0000"/>
                </a:solidFill>
              </a:rPr>
              <a:t>                 </a:t>
            </a:r>
            <a:r>
              <a:rPr lang="hi-IN" sz="1300" b="1" dirty="0">
                <a:solidFill>
                  <a:srgbClr val="FF0000"/>
                </a:solidFill>
              </a:rPr>
              <a:t>वि.</a:t>
            </a:r>
            <a:r>
              <a:rPr lang="en-US" sz="1300" b="1" dirty="0">
                <a:solidFill>
                  <a:srgbClr val="FF0000"/>
                </a:solidFill>
              </a:rPr>
              <a:t> </a:t>
            </a:r>
            <a:r>
              <a:rPr lang="hi-IN" sz="1300" b="1" dirty="0">
                <a:solidFill>
                  <a:srgbClr val="FF0000"/>
                </a:solidFill>
              </a:rPr>
              <a:t>वा.</a:t>
            </a:r>
            <a:r>
              <a:rPr lang="en-US" sz="1300" b="1" dirty="0">
                <a:solidFill>
                  <a:srgbClr val="FF0000"/>
                </a:solidFill>
              </a:rPr>
              <a:t> </a:t>
            </a:r>
            <a:r>
              <a:rPr lang="hi-IN" sz="1300" b="1" dirty="0">
                <a:solidFill>
                  <a:srgbClr val="FF0000"/>
                </a:solidFill>
              </a:rPr>
              <a:t>शिरवाडकर</a:t>
            </a:r>
            <a:r>
              <a:rPr lang="en-US" sz="1300" b="1" dirty="0">
                <a:solidFill>
                  <a:srgbClr val="FF0000"/>
                </a:solidFill>
              </a:rPr>
              <a:t>                    </a:t>
            </a:r>
            <a:r>
              <a:rPr lang="hi-IN" sz="1300" b="1" dirty="0">
                <a:solidFill>
                  <a:srgbClr val="FF0000"/>
                </a:solidFill>
              </a:rPr>
              <a:t>गोविंद विनायक करंदीकर</a:t>
            </a:r>
            <a:r>
              <a:rPr lang="en-US" sz="1300" b="1" dirty="0">
                <a:solidFill>
                  <a:srgbClr val="FF0000"/>
                </a:solidFill>
              </a:rPr>
              <a:t>                </a:t>
            </a:r>
            <a:r>
              <a:rPr lang="hi-IN" sz="1300" b="1" dirty="0">
                <a:solidFill>
                  <a:srgbClr val="FF0000"/>
                </a:solidFill>
              </a:rPr>
              <a:t>भालचंद्र वनाजी नेमाडे</a:t>
            </a:r>
            <a:endParaRPr lang="en-US" sz="1300" b="1" dirty="0">
              <a:solidFill>
                <a:srgbClr val="FF0000"/>
              </a:solidFill>
            </a:endParaRPr>
          </a:p>
          <a:p>
            <a:pPr algn="ctr"/>
            <a:endParaRPr lang="en-US" sz="1000" b="1" i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Awardees of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Dnyanpeeth</a:t>
            </a:r>
            <a:endParaRPr lang="hi-IN" sz="2400" dirty="0">
              <a:solidFill>
                <a:srgbClr val="0070C0"/>
              </a:solidFill>
            </a:endParaRPr>
          </a:p>
          <a:p>
            <a:pPr algn="ctr"/>
            <a:endParaRPr lang="en-US" sz="2400" b="1" i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BD0E9F8-12C8-DBDC-D681-AF05D7DB9C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454" y="791318"/>
            <a:ext cx="2171700" cy="2175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7918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xmlns="" id="{5F181D3B-8A4C-A6BB-E226-68A5489B8430}"/>
              </a:ext>
            </a:extLst>
          </p:cNvPr>
          <p:cNvSpPr/>
          <p:nvPr/>
        </p:nvSpPr>
        <p:spPr>
          <a:xfrm>
            <a:off x="192948" y="149377"/>
            <a:ext cx="3707933" cy="466555"/>
          </a:xfrm>
          <a:prstGeom prst="flowChartAlternateProcess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gerian" panose="04020705040A02060702" pitchFamily="82" charset="0"/>
              </a:rPr>
              <a:t>Students Achievements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E586E56-8CAD-BB47-1E5D-739A5EDA54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22" y="770513"/>
            <a:ext cx="3534560" cy="290553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47F95780-A3BC-BDE8-B051-DD886F6D5B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0825" y="149377"/>
            <a:ext cx="3534560" cy="321469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0538C011-EE18-CB5A-2F27-A0694A1D66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24" y="3830627"/>
            <a:ext cx="3847751" cy="27222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8597EF1D-2C1C-F8B0-C509-72195F3DBB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525" y="2458231"/>
            <a:ext cx="2716459" cy="422613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AD5F06B9-5730-95A2-018F-66907CBB96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569" y="2673145"/>
            <a:ext cx="2716460" cy="306144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699AB1AB-62C7-1F36-30C4-EDFF4531ED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131" y="3364068"/>
            <a:ext cx="3721645" cy="33202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0BDBDACE-C122-E066-7761-057EAC3A40E2}"/>
              </a:ext>
            </a:extLst>
          </p:cNvPr>
          <p:cNvSpPr txBox="1"/>
          <p:nvPr/>
        </p:nvSpPr>
        <p:spPr>
          <a:xfrm>
            <a:off x="3822582" y="-65537"/>
            <a:ext cx="49041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600" dirty="0"/>
              <a:t>Ms. Madhura Gholap –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600" dirty="0"/>
              <a:t>Participated continuous 5 years  at International level ‘Mi Savarkar’ Elocution Competition &amp; received 1</a:t>
            </a:r>
            <a:r>
              <a:rPr lang="en-IN" sz="1600" baseline="30000" dirty="0"/>
              <a:t>st</a:t>
            </a:r>
            <a:r>
              <a:rPr lang="en-IN" sz="1600" dirty="0"/>
              <a:t>, 2</a:t>
            </a:r>
            <a:r>
              <a:rPr lang="en-IN" sz="1600" baseline="30000" dirty="0"/>
              <a:t>nd</a:t>
            </a:r>
            <a:r>
              <a:rPr lang="en-IN" sz="1600" dirty="0"/>
              <a:t> &amp; Consolation Prize.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600" dirty="0"/>
              <a:t> 2</a:t>
            </a:r>
            <a:r>
              <a:rPr lang="en-IN" sz="1600" baseline="30000" dirty="0"/>
              <a:t>nd prize </a:t>
            </a:r>
            <a:r>
              <a:rPr lang="en-IN" sz="1600" dirty="0"/>
              <a:t>in </a:t>
            </a:r>
            <a:r>
              <a:rPr lang="en-IN" sz="1600" dirty="0" err="1"/>
              <a:t>Natyavachan</a:t>
            </a:r>
            <a:r>
              <a:rPr lang="en-IN" sz="1600" dirty="0"/>
              <a:t> – International level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600" dirty="0"/>
              <a:t>Participated in National level Elocution Competitions.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600" dirty="0"/>
              <a:t>Script Writer &amp; Director (Skits)</a:t>
            </a:r>
          </a:p>
        </p:txBody>
      </p:sp>
    </p:spTree>
    <p:extLst>
      <p:ext uri="{BB962C8B-B14F-4D97-AF65-F5344CB8AC3E}">
        <p14:creationId xmlns:p14="http://schemas.microsoft.com/office/powerpoint/2010/main" val="9996389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8FC998D-2C18-4D5B-589E-D03ED79425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" y="0"/>
            <a:ext cx="4229800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2B38020-C170-D4FC-3275-CC0023ECF0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3883" y="3429000"/>
            <a:ext cx="3568117" cy="33388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DF9F928-1983-F64C-758D-711127DF69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557" y="2462169"/>
            <a:ext cx="3640822" cy="430564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378C12F-7D76-56F0-D00C-8B841C9C19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" y="3439514"/>
            <a:ext cx="4156046" cy="31961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CDA023B-8D2F-7E4A-E0B7-2D81DB84CA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3883" y="92277"/>
            <a:ext cx="3498208" cy="32045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8C16045-655D-B327-9DDC-6311E870A4D4}"/>
              </a:ext>
            </a:extLst>
          </p:cNvPr>
          <p:cNvSpPr txBox="1"/>
          <p:nvPr/>
        </p:nvSpPr>
        <p:spPr>
          <a:xfrm>
            <a:off x="4231547" y="90182"/>
            <a:ext cx="46726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b="1" dirty="0"/>
              <a:t>Recipient of </a:t>
            </a:r>
            <a:r>
              <a:rPr lang="en-IN" sz="1400" b="1" dirty="0" err="1"/>
              <a:t>of</a:t>
            </a:r>
            <a:r>
              <a:rPr lang="en-IN" sz="1400" b="1" dirty="0"/>
              <a:t> various prestigious awards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400" b="1" dirty="0"/>
              <a:t>Participation as a Speaker in ‘</a:t>
            </a:r>
            <a:r>
              <a:rPr lang="en-IN" sz="1400" b="1" dirty="0" err="1"/>
              <a:t>Yuvakanand</a:t>
            </a:r>
            <a:r>
              <a:rPr lang="en-IN" sz="1400" b="1" dirty="0"/>
              <a:t>’ </a:t>
            </a:r>
          </a:p>
          <a:p>
            <a:r>
              <a:rPr lang="en-IN" sz="1400" b="1" dirty="0"/>
              <a:t>      Programme telecasted by Sahyadri Chanel.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400" b="1" dirty="0"/>
              <a:t>Received 1</a:t>
            </a:r>
            <a:r>
              <a:rPr lang="en-IN" sz="1400" b="1" baseline="30000" dirty="0"/>
              <a:t>st</a:t>
            </a:r>
            <a:r>
              <a:rPr lang="en-IN" sz="1400" b="1" dirty="0"/>
              <a:t> prize at National level Elocution Competition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400" b="1" dirty="0"/>
              <a:t>Received 2</a:t>
            </a:r>
            <a:r>
              <a:rPr lang="en-IN" sz="1400" b="1" baseline="30000" dirty="0"/>
              <a:t>nd</a:t>
            </a:r>
            <a:r>
              <a:rPr lang="en-IN" sz="1400" b="1" dirty="0"/>
              <a:t> prize in Inter –college skit Competition</a:t>
            </a:r>
          </a:p>
          <a:p>
            <a:r>
              <a:rPr lang="en-IN" sz="1400" b="1" dirty="0"/>
              <a:t>      ( Script Writing – Mrs. Anuradha More, </a:t>
            </a:r>
          </a:p>
          <a:p>
            <a:r>
              <a:rPr lang="en-IN" sz="1400" b="1" dirty="0"/>
              <a:t>        Director – Madhura Gholap)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2879847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97263E3-FE24-C8A1-CB42-AA3BC1593D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25" y="1510018"/>
            <a:ext cx="5291597" cy="35065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46A932F-8CF0-3388-2A2F-5570DC4FEC21}"/>
              </a:ext>
            </a:extLst>
          </p:cNvPr>
          <p:cNvSpPr txBox="1"/>
          <p:nvPr/>
        </p:nvSpPr>
        <p:spPr>
          <a:xfrm>
            <a:off x="1312060" y="0"/>
            <a:ext cx="45349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   </a:t>
            </a:r>
            <a:r>
              <a:rPr lang="en-IN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Master </a:t>
            </a:r>
            <a:r>
              <a:rPr lang="en-IN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Rishu</a:t>
            </a:r>
            <a:r>
              <a:rPr lang="en-IN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Pandey-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Participated in various  National, State &amp; District level Poetry reading, Essay Writing  &amp; Elocution Competitions.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Recipient  ‘Kalam </a:t>
            </a:r>
            <a:r>
              <a:rPr lang="en-IN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Yodhha</a:t>
            </a:r>
            <a:r>
              <a:rPr lang="en-IN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Award’, ‘</a:t>
            </a:r>
            <a:r>
              <a:rPr lang="en-IN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Vruksha</a:t>
            </a:r>
            <a:r>
              <a:rPr lang="en-IN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Sakha Award’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8D0E45F-AC2A-7C59-19E2-8A082B37E4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432" y="168162"/>
            <a:ext cx="3927445" cy="31109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9E5421C-AEC7-D406-A0E8-725C21241F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54" y="4127163"/>
            <a:ext cx="5371738" cy="25711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78409CB-4DDD-EF4C-BA75-D026230502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895" y="478173"/>
            <a:ext cx="2554574" cy="630394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7B731FE-E426-4283-CE9D-9BAB630639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0672" y="3347116"/>
            <a:ext cx="3581206" cy="32550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847242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6E9DE82-BC87-8C10-B944-CD2750D434C9}"/>
              </a:ext>
            </a:extLst>
          </p:cNvPr>
          <p:cNvSpPr txBox="1"/>
          <p:nvPr/>
        </p:nvSpPr>
        <p:spPr>
          <a:xfrm>
            <a:off x="1166071" y="1492555"/>
            <a:ext cx="1013390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IN" sz="2400" dirty="0">
                <a:latin typeface="Arial Narrow" panose="020B0606020202030204" pitchFamily="34" charset="0"/>
                <a:cs typeface="Arial" panose="020B0604020202020204" pitchFamily="34" charset="0"/>
              </a:rPr>
              <a:t>Ms. Riddhi Bhavsar – Poetry, One Act Play &amp; Skit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IN" sz="2400" dirty="0">
                <a:latin typeface="Arial Narrow" panose="020B0606020202030204" pitchFamily="34" charset="0"/>
                <a:cs typeface="Arial" panose="020B0604020202020204" pitchFamily="34" charset="0"/>
              </a:rPr>
              <a:t>Ms. Priya Jain - Poetry, Elocution, One Act Play &amp; Skit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IN" sz="2400" dirty="0">
                <a:latin typeface="Arial Narrow" panose="020B0606020202030204" pitchFamily="34" charset="0"/>
                <a:cs typeface="Arial" panose="020B0604020202020204" pitchFamily="34" charset="0"/>
              </a:rPr>
              <a:t>Ms. Siddhi </a:t>
            </a:r>
            <a:r>
              <a:rPr lang="en-IN" sz="2400" dirty="0" err="1">
                <a:latin typeface="Arial Narrow" panose="020B0606020202030204" pitchFamily="34" charset="0"/>
                <a:cs typeface="Arial" panose="020B0604020202020204" pitchFamily="34" charset="0"/>
              </a:rPr>
              <a:t>Borse</a:t>
            </a:r>
            <a:r>
              <a:rPr lang="en-IN" sz="2400" dirty="0">
                <a:latin typeface="Arial Narrow" panose="020B0606020202030204" pitchFamily="34" charset="0"/>
                <a:cs typeface="Arial" panose="020B0604020202020204" pitchFamily="34" charset="0"/>
              </a:rPr>
              <a:t> - Poetry, Elocution, One Act Play &amp; Skit, Acting in Television Shows.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IN" sz="2400" dirty="0">
                <a:latin typeface="Arial Narrow" panose="020B0606020202030204" pitchFamily="34" charset="0"/>
                <a:cs typeface="Arial" panose="020B0604020202020204" pitchFamily="34" charset="0"/>
              </a:rPr>
              <a:t>Ms. Mrunal Patil – Essay Writing, Social Work, write an Articles in Daily Newspapers. 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IN" sz="2400" dirty="0">
                <a:latin typeface="Arial Narrow" panose="020B0606020202030204" pitchFamily="34" charset="0"/>
                <a:cs typeface="Arial" panose="020B0604020202020204" pitchFamily="34" charset="0"/>
              </a:rPr>
              <a:t>Master Yogesh </a:t>
            </a:r>
            <a:r>
              <a:rPr lang="en-IN" sz="2400" dirty="0" err="1">
                <a:latin typeface="Arial Narrow" panose="020B0606020202030204" pitchFamily="34" charset="0"/>
                <a:cs typeface="Arial" panose="020B0604020202020204" pitchFamily="34" charset="0"/>
              </a:rPr>
              <a:t>Rakhunde</a:t>
            </a:r>
            <a:r>
              <a:rPr lang="en-IN" sz="2400" dirty="0">
                <a:latin typeface="Arial Narrow" panose="020B0606020202030204" pitchFamily="34" charset="0"/>
                <a:cs typeface="Arial" panose="020B0604020202020204" pitchFamily="34" charset="0"/>
              </a:rPr>
              <a:t> – Poetry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IN" sz="2400" dirty="0">
                <a:latin typeface="Arial Narrow" panose="020B0606020202030204" pitchFamily="34" charset="0"/>
                <a:cs typeface="Arial" panose="020B0604020202020204" pitchFamily="34" charset="0"/>
              </a:rPr>
              <a:t>Master </a:t>
            </a:r>
            <a:r>
              <a:rPr lang="en-IN" sz="2400" dirty="0" err="1">
                <a:latin typeface="Arial Narrow" panose="020B0606020202030204" pitchFamily="34" charset="0"/>
                <a:cs typeface="Arial" panose="020B0604020202020204" pitchFamily="34" charset="0"/>
              </a:rPr>
              <a:t>Varad</a:t>
            </a:r>
            <a:r>
              <a:rPr lang="en-IN" sz="2400" dirty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IN" sz="2400" dirty="0" err="1">
                <a:latin typeface="Arial Narrow" panose="020B0606020202030204" pitchFamily="34" charset="0"/>
                <a:cs typeface="Arial" panose="020B0604020202020204" pitchFamily="34" charset="0"/>
              </a:rPr>
              <a:t>Sonawane</a:t>
            </a:r>
            <a:r>
              <a:rPr lang="en-IN" sz="2400" dirty="0">
                <a:latin typeface="Arial Narrow" panose="020B0606020202030204" pitchFamily="34" charset="0"/>
                <a:cs typeface="Arial" panose="020B0604020202020204" pitchFamily="34" charset="0"/>
              </a:rPr>
              <a:t> – Poetry, Debate &amp; Elocution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IN" sz="2400" dirty="0">
                <a:latin typeface="Arial Narrow" panose="020B0606020202030204" pitchFamily="34" charset="0"/>
                <a:cs typeface="Arial" panose="020B0604020202020204" pitchFamily="34" charset="0"/>
              </a:rPr>
              <a:t>Ms. Uma </a:t>
            </a:r>
            <a:r>
              <a:rPr lang="en-IN" sz="2400" dirty="0" err="1">
                <a:latin typeface="Arial Narrow" panose="020B0606020202030204" pitchFamily="34" charset="0"/>
                <a:cs typeface="Arial" panose="020B0604020202020204" pitchFamily="34" charset="0"/>
              </a:rPr>
              <a:t>Khardikar</a:t>
            </a:r>
            <a:r>
              <a:rPr lang="en-IN" sz="2400" dirty="0">
                <a:latin typeface="Arial Narrow" panose="020B0606020202030204" pitchFamily="34" charset="0"/>
                <a:cs typeface="Arial" panose="020B0604020202020204" pitchFamily="34" charset="0"/>
              </a:rPr>
              <a:t> – Poetry, Skit, Script Writing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IN" sz="2400" dirty="0">
                <a:latin typeface="Arial Narrow" panose="020B0606020202030204" pitchFamily="34" charset="0"/>
                <a:cs typeface="Arial" panose="020B0604020202020204" pitchFamily="34" charset="0"/>
              </a:rPr>
              <a:t>Master Sarvesh Sable – Poetry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IN" sz="2400" dirty="0">
                <a:latin typeface="Arial Narrow" panose="020B0606020202030204" pitchFamily="34" charset="0"/>
                <a:cs typeface="Arial" panose="020B0604020202020204" pitchFamily="34" charset="0"/>
              </a:rPr>
              <a:t>Ms. Tejashree Sambre – Poetry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IN" sz="2400" dirty="0">
                <a:latin typeface="Arial Narrow" panose="020B0606020202030204" pitchFamily="34" charset="0"/>
                <a:cs typeface="Arial" panose="020B0604020202020204" pitchFamily="34" charset="0"/>
              </a:rPr>
              <a:t>Ms. Ketaki Kulkarni - Elocution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IN" sz="2400" dirty="0">
                <a:latin typeface="Arial Narrow" panose="020B0606020202030204" pitchFamily="34" charset="0"/>
                <a:cs typeface="Arial" panose="020B0604020202020204" pitchFamily="34" charset="0"/>
              </a:rPr>
              <a:t>Ms. Renuka Deshpande – Elocution </a:t>
            </a:r>
          </a:p>
          <a:p>
            <a:r>
              <a:rPr lang="en-IN" sz="2400" dirty="0"/>
              <a:t>.</a:t>
            </a:r>
          </a:p>
        </p:txBody>
      </p:sp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xmlns="" id="{3AAC9824-277B-778F-0993-EBDD7933371B}"/>
              </a:ext>
            </a:extLst>
          </p:cNvPr>
          <p:cNvSpPr/>
          <p:nvPr/>
        </p:nvSpPr>
        <p:spPr>
          <a:xfrm>
            <a:off x="1604036" y="631422"/>
            <a:ext cx="5214014" cy="771250"/>
          </a:xfrm>
          <a:prstGeom prst="flowChartAlternateProcess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b="1" dirty="0">
              <a:solidFill>
                <a:schemeClr val="tx1"/>
              </a:solidFill>
              <a:latin typeface="Algerian" panose="04020705040A02060702" pitchFamily="82" charset="0"/>
              <a:cs typeface="Arial" panose="020B0604020202020204" pitchFamily="34" charset="0"/>
            </a:endParaRPr>
          </a:p>
          <a:p>
            <a:pPr algn="ctr"/>
            <a:r>
              <a:rPr lang="en-IN" sz="2400" b="1" dirty="0">
                <a:solidFill>
                  <a:schemeClr val="tx1"/>
                </a:solidFill>
                <a:latin typeface="Algerian" panose="04020705040A02060702" pitchFamily="82" charset="0"/>
                <a:cs typeface="Arial" panose="020B0604020202020204" pitchFamily="34" charset="0"/>
              </a:rPr>
              <a:t>State  Level Competitions:</a:t>
            </a:r>
          </a:p>
          <a:p>
            <a:pPr algn="ctr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253683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E936AB2-CF6A-1D4A-AB59-DB6B63AA40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91" y="3166844"/>
            <a:ext cx="3691157" cy="33597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F75AA4A-80B4-68DB-856F-C8F7D23CC2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4935" y="134224"/>
            <a:ext cx="2198083" cy="63924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A1698DE-85A0-F08F-95F1-E5FA597A2E31}"/>
              </a:ext>
            </a:extLst>
          </p:cNvPr>
          <p:cNvSpPr txBox="1"/>
          <p:nvPr/>
        </p:nvSpPr>
        <p:spPr>
          <a:xfrm>
            <a:off x="3690369" y="11769"/>
            <a:ext cx="573657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>
                <a:latin typeface="Arial Narrow" panose="020B0606020202030204" pitchFamily="34" charset="0"/>
              </a:rPr>
              <a:t>Priya Jain: </a:t>
            </a:r>
          </a:p>
          <a:p>
            <a:r>
              <a:rPr lang="en-IN" dirty="0">
                <a:latin typeface="Arial Narrow" panose="020B0606020202030204" pitchFamily="34" charset="0"/>
              </a:rPr>
              <a:t> Radio Jockey, Story &amp; Script Writer, Poetess, Anchor, Youtuber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IN" sz="1600" dirty="0">
                <a:latin typeface="Arial Narrow" panose="020B0606020202030204" pitchFamily="34" charset="0"/>
              </a:rPr>
              <a:t>Participated in Various Elocution, Debate Competitions.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IN" sz="1600" dirty="0">
                <a:latin typeface="Arial Narrow" panose="020B0606020202030204" pitchFamily="34" charset="0"/>
              </a:rPr>
              <a:t>Working as a Radio Jockey at  Radio Vishwas 90.8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IN" sz="1600" dirty="0">
                <a:latin typeface="Arial Narrow" panose="020B0606020202030204" pitchFamily="34" charset="0"/>
              </a:rPr>
              <a:t>Participated in One Act Play Competition as a Script Writing, Director &amp;</a:t>
            </a:r>
          </a:p>
          <a:p>
            <a:pPr algn="just"/>
            <a:r>
              <a:rPr lang="en-IN" sz="1600" dirty="0">
                <a:latin typeface="Arial Narrow" panose="020B0606020202030204" pitchFamily="34" charset="0"/>
              </a:rPr>
              <a:t>       Actress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1260E58-BEB5-0D4F-517D-485C1242B0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8" t="15185" r="458" b="27411"/>
          <a:stretch/>
        </p:blipFill>
        <p:spPr>
          <a:xfrm>
            <a:off x="7207335" y="1459683"/>
            <a:ext cx="2517600" cy="31710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BA6E28A-6C98-63C1-DDB9-C508BE80C99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34" b="33503"/>
          <a:stretch/>
        </p:blipFill>
        <p:spPr>
          <a:xfrm>
            <a:off x="159391" y="64312"/>
            <a:ext cx="3439486" cy="25278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2E5E685-521E-125C-011B-C7E5167519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548" y="1572417"/>
            <a:ext cx="3246169" cy="50124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164673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DB689F5-9D31-29E0-4FC1-107697332E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797" y="119543"/>
            <a:ext cx="4441643" cy="64154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879A39E-4460-7C5F-C9EE-2B8A01CD08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86" y="119543"/>
            <a:ext cx="4369104" cy="64154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0B96D6E-DEA0-CCDE-D892-D85E285003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901" y="211166"/>
            <a:ext cx="3389720" cy="6013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3422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5C5D04F-65EE-6130-8AEA-420F3E8BFB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9" y="93683"/>
            <a:ext cx="4504887" cy="36729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D8A8B04-6300-FF6D-2F7D-70BF5D6E60A5}"/>
              </a:ext>
            </a:extLst>
          </p:cNvPr>
          <p:cNvSpPr txBox="1"/>
          <p:nvPr/>
        </p:nvSpPr>
        <p:spPr>
          <a:xfrm>
            <a:off x="8121942" y="6051888"/>
            <a:ext cx="3924647" cy="407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000" b="1" dirty="0"/>
              <a:t>Sarvesh Sable – 2</a:t>
            </a:r>
            <a:r>
              <a:rPr lang="en-IN" sz="1000" b="1" baseline="30000" dirty="0"/>
              <a:t>nd</a:t>
            </a:r>
            <a:r>
              <a:rPr lang="en-IN" sz="1000" b="1" dirty="0"/>
              <a:t> Prize instate Level Poetry Reading Competition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060F48D-E8DE-6C62-02CF-C0DEEA386A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145" y="3429000"/>
            <a:ext cx="4750966" cy="32467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EF4DD8C-CD2F-54B0-4456-B32005146F4F}"/>
              </a:ext>
            </a:extLst>
          </p:cNvPr>
          <p:cNvSpPr txBox="1"/>
          <p:nvPr/>
        </p:nvSpPr>
        <p:spPr>
          <a:xfrm>
            <a:off x="4959208" y="0"/>
            <a:ext cx="620653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>
                <a:latin typeface="Arial Narrow" panose="020B0606020202030204" pitchFamily="34" charset="0"/>
              </a:rPr>
              <a:t>Miss Mrunal Patil: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>
                <a:latin typeface="Arial Narrow" panose="020B0606020202030204" pitchFamily="34" charset="0"/>
              </a:rPr>
              <a:t>Social Worker, Reporter and Column Writer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>
                <a:latin typeface="Arial Narrow" panose="020B0606020202030204" pitchFamily="34" charset="0"/>
              </a:rPr>
              <a:t>Participated in various Essay Writing Competitions.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>
                <a:latin typeface="Arial Narrow" panose="020B0606020202030204" pitchFamily="34" charset="0"/>
              </a:rPr>
              <a:t>Recipient of various awards: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>
                <a:latin typeface="Arial Narrow" panose="020B0606020202030204" pitchFamily="34" charset="0"/>
              </a:rPr>
              <a:t>Bharat Ratna Mother Teressa Gold Medal Award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 err="1">
                <a:latin typeface="Arial Narrow" panose="020B0606020202030204" pitchFamily="34" charset="0"/>
              </a:rPr>
              <a:t>Yuva</a:t>
            </a:r>
            <a:r>
              <a:rPr lang="en-IN" dirty="0">
                <a:latin typeface="Arial Narrow" panose="020B0606020202030204" pitchFamily="34" charset="0"/>
              </a:rPr>
              <a:t> Sangharsh Award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 err="1">
                <a:latin typeface="Arial Narrow" panose="020B0606020202030204" pitchFamily="34" charset="0"/>
              </a:rPr>
              <a:t>Rashtriya</a:t>
            </a:r>
            <a:r>
              <a:rPr lang="en-IN" dirty="0">
                <a:latin typeface="Arial Narrow" panose="020B0606020202030204" pitchFamily="34" charset="0"/>
              </a:rPr>
              <a:t> Samaj Gaurav Gold Medal Award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>
                <a:latin typeface="Arial Narrow" panose="020B0606020202030204" pitchFamily="34" charset="0"/>
              </a:rPr>
              <a:t>Mahila </a:t>
            </a:r>
            <a:r>
              <a:rPr lang="en-IN" dirty="0" err="1">
                <a:latin typeface="Arial Narrow" panose="020B0606020202030204" pitchFamily="34" charset="0"/>
              </a:rPr>
              <a:t>Sanman</a:t>
            </a:r>
            <a:r>
              <a:rPr lang="en-IN" dirty="0">
                <a:latin typeface="Arial Narrow" panose="020B0606020202030204" pitchFamily="34" charset="0"/>
              </a:rPr>
              <a:t> </a:t>
            </a:r>
            <a:r>
              <a:rPr lang="en-IN" dirty="0" err="1">
                <a:latin typeface="Arial Narrow" panose="020B0606020202030204" pitchFamily="34" charset="0"/>
              </a:rPr>
              <a:t>Puraskar</a:t>
            </a:r>
            <a:endParaRPr lang="en-IN" dirty="0"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>
                <a:latin typeface="Arial Narrow" panose="020B0606020202030204" pitchFamily="34" charset="0"/>
              </a:rPr>
              <a:t>National </a:t>
            </a:r>
            <a:r>
              <a:rPr lang="en-IN" dirty="0" err="1">
                <a:latin typeface="Arial Narrow" panose="020B0606020202030204" pitchFamily="34" charset="0"/>
              </a:rPr>
              <a:t>Yashawant</a:t>
            </a:r>
            <a:r>
              <a:rPr lang="en-IN" dirty="0">
                <a:latin typeface="Arial Narrow" panose="020B0606020202030204" pitchFamily="34" charset="0"/>
              </a:rPr>
              <a:t> Ratna Award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>
                <a:latin typeface="Arial Narrow" panose="020B0606020202030204" pitchFamily="34" charset="0"/>
              </a:rPr>
              <a:t>Rajmata </a:t>
            </a:r>
            <a:r>
              <a:rPr lang="en-IN" dirty="0" err="1">
                <a:latin typeface="Arial Narrow" panose="020B0606020202030204" pitchFamily="34" charset="0"/>
              </a:rPr>
              <a:t>Aausaheb</a:t>
            </a:r>
            <a:r>
              <a:rPr lang="en-IN" dirty="0">
                <a:latin typeface="Arial Narrow" panose="020B0606020202030204" pitchFamily="34" charset="0"/>
              </a:rPr>
              <a:t> </a:t>
            </a:r>
            <a:r>
              <a:rPr lang="en-IN" dirty="0" err="1">
                <a:latin typeface="Arial Narrow" panose="020B0606020202030204" pitchFamily="34" charset="0"/>
              </a:rPr>
              <a:t>Jijau</a:t>
            </a:r>
            <a:r>
              <a:rPr lang="en-IN" dirty="0">
                <a:latin typeface="Arial Narrow" panose="020B0606020202030204" pitchFamily="34" charset="0"/>
              </a:rPr>
              <a:t> Gaurav </a:t>
            </a:r>
            <a:r>
              <a:rPr lang="en-IN" dirty="0" err="1">
                <a:latin typeface="Arial Narrow" panose="020B0606020202030204" pitchFamily="34" charset="0"/>
              </a:rPr>
              <a:t>Puraskar</a:t>
            </a:r>
            <a:endParaRPr lang="en-IN" dirty="0"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>
                <a:latin typeface="Arial Narrow" panose="020B0606020202030204" pitchFamily="34" charset="0"/>
              </a:rPr>
              <a:t>National </a:t>
            </a:r>
            <a:r>
              <a:rPr lang="en-IN" dirty="0" err="1">
                <a:latin typeface="Arial Narrow" panose="020B0606020202030204" pitchFamily="34" charset="0"/>
              </a:rPr>
              <a:t>Ahilyaratn</a:t>
            </a:r>
            <a:r>
              <a:rPr lang="en-IN" dirty="0">
                <a:latin typeface="Arial Narrow" panose="020B0606020202030204" pitchFamily="34" charset="0"/>
              </a:rPr>
              <a:t> Award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N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43615C3-1A06-7346-4DBA-0A183DC475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587" y="3231472"/>
            <a:ext cx="3081558" cy="215405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884557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85AD793-B13E-B4F2-6093-1362739E3A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8" y="251670"/>
            <a:ext cx="4102215" cy="29477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5458D22-F400-C422-69E8-2E02EFAAE0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430" y="3882005"/>
            <a:ext cx="4021126" cy="26278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C112417-F725-B95F-D2E5-71B9E04625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433" y="1882886"/>
            <a:ext cx="5099109" cy="33266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32D4F40-D4C5-6214-7EE7-D42F943EDA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50" y="4053966"/>
            <a:ext cx="3192011" cy="22839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36886E2-A7D1-B83B-919F-3E2A6BFD7F7E}"/>
              </a:ext>
            </a:extLst>
          </p:cNvPr>
          <p:cNvSpPr txBox="1"/>
          <p:nvPr/>
        </p:nvSpPr>
        <p:spPr>
          <a:xfrm>
            <a:off x="4211273" y="85870"/>
            <a:ext cx="431473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600" dirty="0"/>
              <a:t>Ms. Siddhi </a:t>
            </a:r>
            <a:r>
              <a:rPr lang="en-IN" sz="1600" dirty="0" err="1"/>
              <a:t>Borse</a:t>
            </a:r>
            <a:r>
              <a:rPr lang="en-IN" sz="1600" dirty="0"/>
              <a:t> –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IN" sz="1400" dirty="0"/>
              <a:t>Acting at various One Act Play &amp; Skits Competitions.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IN" sz="1400" dirty="0"/>
              <a:t>3</a:t>
            </a:r>
            <a:r>
              <a:rPr lang="en-IN" sz="1400" baseline="30000" dirty="0"/>
              <a:t>rd</a:t>
            </a:r>
            <a:r>
              <a:rPr lang="en-IN" sz="1400" dirty="0"/>
              <a:t> Prize in State Level One Act Play.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IN" sz="1400" dirty="0"/>
              <a:t>Played a leading role in the Marathi serial ‘Yog Yogeshwar Jay Shankar’ and ‘Sundara </a:t>
            </a:r>
            <a:r>
              <a:rPr lang="en-IN" sz="1400" dirty="0" err="1"/>
              <a:t>Manamadhe</a:t>
            </a:r>
            <a:r>
              <a:rPr lang="en-IN" sz="1400" dirty="0"/>
              <a:t> </a:t>
            </a:r>
            <a:r>
              <a:rPr lang="en-IN" sz="1400" dirty="0" err="1"/>
              <a:t>Bharali</a:t>
            </a:r>
            <a:r>
              <a:rPr lang="en-IN" sz="1400" dirty="0"/>
              <a:t>’. 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14D1D82-845B-F632-A337-7BD28670E32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273" y="348143"/>
            <a:ext cx="3291284" cy="23069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515145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1F18193-987C-0ACE-63D3-15C41B4EEE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708" y="3714428"/>
            <a:ext cx="4565009" cy="24464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5A08BFC-650D-50F5-21BC-C1258D2F61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7" y="88084"/>
            <a:ext cx="5603846" cy="27012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5221E0E-242B-292A-4677-FEFA556B03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071" y="933581"/>
            <a:ext cx="5603846" cy="27012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3767130-D8AD-0F77-B217-B053AB4AA79E}"/>
              </a:ext>
            </a:extLst>
          </p:cNvPr>
          <p:cNvSpPr txBox="1"/>
          <p:nvPr/>
        </p:nvSpPr>
        <p:spPr>
          <a:xfrm>
            <a:off x="5738071" y="88084"/>
            <a:ext cx="34646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600" dirty="0" err="1">
                <a:latin typeface="Arial Narrow" panose="020B0606020202030204" pitchFamily="34" charset="0"/>
              </a:rPr>
              <a:t>Ms.Bageshree</a:t>
            </a:r>
            <a:r>
              <a:rPr lang="en-IN" sz="1600" dirty="0">
                <a:latin typeface="Arial Narrow" panose="020B0606020202030204" pitchFamily="34" charset="0"/>
              </a:rPr>
              <a:t> </a:t>
            </a:r>
            <a:r>
              <a:rPr lang="en-IN" sz="1600" dirty="0" err="1">
                <a:latin typeface="Arial Narrow" panose="020B0606020202030204" pitchFamily="34" charset="0"/>
              </a:rPr>
              <a:t>Parnerkar</a:t>
            </a:r>
            <a:r>
              <a:rPr lang="en-IN" sz="1600" dirty="0">
                <a:latin typeface="Arial Narrow" panose="020B0606020202030204" pitchFamily="34" charset="0"/>
              </a:rPr>
              <a:t>:</a:t>
            </a:r>
          </a:p>
          <a:p>
            <a:r>
              <a:rPr lang="en-IN" sz="1600" dirty="0">
                <a:latin typeface="Arial Narrow" panose="020B0606020202030204" pitchFamily="34" charset="0"/>
              </a:rPr>
              <a:t>Radio Jockey, Press Reporter &amp; Anchor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165AE82-7B1E-4FB2-9971-8477E77E5342}"/>
              </a:ext>
            </a:extLst>
          </p:cNvPr>
          <p:cNvSpPr txBox="1"/>
          <p:nvPr/>
        </p:nvSpPr>
        <p:spPr>
          <a:xfrm>
            <a:off x="7626990" y="6187853"/>
            <a:ext cx="40967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latin typeface="Arial Narrow" panose="020B0606020202030204" pitchFamily="34" charset="0"/>
              </a:rPr>
              <a:t>Ms. Ketaki Kulkarni : Actor, lead role in Marathi serial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B616FB9-982C-56DC-113B-7385B6052D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36" y="3095538"/>
            <a:ext cx="4321726" cy="27746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0F95FDF-33EE-CA90-0D12-E95F7702ADAB}"/>
              </a:ext>
            </a:extLst>
          </p:cNvPr>
          <p:cNvSpPr txBox="1"/>
          <p:nvPr/>
        </p:nvSpPr>
        <p:spPr>
          <a:xfrm>
            <a:off x="243283" y="5976777"/>
            <a:ext cx="60436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400" dirty="0"/>
              <a:t>                  Miss Shweta Dongre :</a:t>
            </a:r>
          </a:p>
          <a:p>
            <a:r>
              <a:rPr lang="en-IN" sz="1400" dirty="0"/>
              <a:t>Received 3rd prize at International level Poetry Reading </a:t>
            </a:r>
            <a:r>
              <a:rPr lang="en-IN" sz="1400" dirty="0" err="1"/>
              <a:t>Competion</a:t>
            </a:r>
            <a:endParaRPr lang="en-IN" sz="1400" dirty="0"/>
          </a:p>
        </p:txBody>
      </p:sp>
    </p:spTree>
    <p:extLst>
      <p:ext uri="{BB962C8B-B14F-4D97-AF65-F5344CB8AC3E}">
        <p14:creationId xmlns:p14="http://schemas.microsoft.com/office/powerpoint/2010/main" val="9129054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D7B9D2C-F1A5-5846-2025-E03102CFFE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982" y="1707399"/>
            <a:ext cx="4659734" cy="31479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4682BAB-DC28-BA0E-9628-A72F351EC8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7" y="3749170"/>
            <a:ext cx="3833770" cy="32549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F329BA7-BED0-0F6A-ED5F-C6731A3AAD6D}"/>
              </a:ext>
            </a:extLst>
          </p:cNvPr>
          <p:cNvSpPr txBox="1"/>
          <p:nvPr/>
        </p:nvSpPr>
        <p:spPr>
          <a:xfrm>
            <a:off x="1504776" y="0"/>
            <a:ext cx="5780015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>
                <a:latin typeface="Arial Narrow" panose="020B0606020202030204" pitchFamily="34" charset="0"/>
              </a:rPr>
              <a:t>Ms. Renuka Deshpande:</a:t>
            </a:r>
          </a:p>
          <a:p>
            <a:r>
              <a:rPr lang="en-IN" sz="1600" dirty="0">
                <a:latin typeface="Arial Narrow" panose="020B0606020202030204" pitchFamily="34" charset="0"/>
              </a:rPr>
              <a:t>Anchor, News Reporter for local news channel &amp; Actor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>
                <a:latin typeface="Arial Narrow" panose="020B0606020202030204" pitchFamily="34" charset="0"/>
              </a:rPr>
              <a:t>Participated in Various Elocution Competition.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>
                <a:latin typeface="Arial Narrow" panose="020B0606020202030204" pitchFamily="34" charset="0"/>
              </a:rPr>
              <a:t>Playing a Lead Roll In Marathi Serial ‘</a:t>
            </a:r>
            <a:r>
              <a:rPr lang="en-IN" dirty="0" err="1">
                <a:latin typeface="Arial Narrow" panose="020B0606020202030204" pitchFamily="34" charset="0"/>
              </a:rPr>
              <a:t>Tuch</a:t>
            </a:r>
            <a:r>
              <a:rPr lang="en-IN" dirty="0">
                <a:latin typeface="Arial Narrow" panose="020B0606020202030204" pitchFamily="34" charset="0"/>
              </a:rPr>
              <a:t> </a:t>
            </a:r>
            <a:r>
              <a:rPr lang="en-IN" dirty="0" err="1">
                <a:latin typeface="Arial Narrow" panose="020B0606020202030204" pitchFamily="34" charset="0"/>
              </a:rPr>
              <a:t>Maza</a:t>
            </a:r>
            <a:r>
              <a:rPr lang="en-IN" dirty="0">
                <a:latin typeface="Arial Narrow" panose="020B0606020202030204" pitchFamily="34" charset="0"/>
              </a:rPr>
              <a:t> Sapan’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>
                <a:latin typeface="Arial Narrow" panose="020B0606020202030204" pitchFamily="34" charset="0"/>
              </a:rPr>
              <a:t>Recipient various awards like ‘</a:t>
            </a:r>
            <a:r>
              <a:rPr lang="en-IN" dirty="0" err="1">
                <a:latin typeface="Arial Narrow" panose="020B0606020202030204" pitchFamily="34" charset="0"/>
              </a:rPr>
              <a:t>Samajratn</a:t>
            </a:r>
            <a:r>
              <a:rPr lang="en-IN" dirty="0">
                <a:latin typeface="Arial Narrow" panose="020B0606020202030204" pitchFamily="34" charset="0"/>
              </a:rPr>
              <a:t>’, </a:t>
            </a:r>
            <a:r>
              <a:rPr lang="en-IN" dirty="0" err="1">
                <a:latin typeface="Arial Narrow" panose="020B0606020202030204" pitchFamily="34" charset="0"/>
              </a:rPr>
              <a:t>Maharashtrachi</a:t>
            </a:r>
            <a:r>
              <a:rPr lang="en-IN" dirty="0">
                <a:latin typeface="Arial Narrow" panose="020B0606020202030204" pitchFamily="34" charset="0"/>
              </a:rPr>
              <a:t> Kanya </a:t>
            </a:r>
            <a:r>
              <a:rPr lang="en-IN" dirty="0" err="1">
                <a:latin typeface="Arial Narrow" panose="020B0606020202030204" pitchFamily="34" charset="0"/>
              </a:rPr>
              <a:t>Sanman</a:t>
            </a:r>
            <a:r>
              <a:rPr lang="en-IN" dirty="0">
                <a:latin typeface="Arial Narrow" panose="020B0606020202030204" pitchFamily="34" charset="0"/>
              </a:rPr>
              <a:t>’,and </a:t>
            </a:r>
            <a:r>
              <a:rPr lang="en-IN" dirty="0" err="1">
                <a:latin typeface="Arial Narrow" panose="020B0606020202030204" pitchFamily="34" charset="0"/>
              </a:rPr>
              <a:t>Hirakani</a:t>
            </a:r>
            <a:r>
              <a:rPr lang="en-IN" dirty="0">
                <a:latin typeface="Arial Narrow" panose="020B0606020202030204" pitchFamily="34" charset="0"/>
              </a:rPr>
              <a:t> </a:t>
            </a:r>
            <a:r>
              <a:rPr lang="en-IN" dirty="0" err="1">
                <a:latin typeface="Arial Narrow" panose="020B0606020202030204" pitchFamily="34" charset="0"/>
              </a:rPr>
              <a:t>Ratn</a:t>
            </a:r>
            <a:r>
              <a:rPr lang="en-IN" dirty="0">
                <a:latin typeface="Arial Narrow" panose="020B0606020202030204" pitchFamily="34" charset="0"/>
              </a:rPr>
              <a:t>’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9847ABA-732F-9A43-7144-220E13EBE8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1751" y="3429000"/>
            <a:ext cx="4220007" cy="32738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8EC8F00-4D88-5BBD-F96C-F8F90D474C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217" y="107021"/>
            <a:ext cx="4274541" cy="32203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64233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978FBB6-73DE-E261-BC64-70C6D0CCE2FB}"/>
              </a:ext>
            </a:extLst>
          </p:cNvPr>
          <p:cNvSpPr txBox="1"/>
          <p:nvPr/>
        </p:nvSpPr>
        <p:spPr>
          <a:xfrm>
            <a:off x="1328128" y="1809279"/>
            <a:ext cx="999057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sz="2400" dirty="0">
                <a:latin typeface="Arial Narrow" panose="020B0606020202030204" pitchFamily="34" charset="0"/>
              </a:rPr>
              <a:t>To develop language skill and capabilities among the student</a:t>
            </a:r>
          </a:p>
          <a:p>
            <a:endParaRPr lang="en-IN" sz="2400" dirty="0">
              <a:latin typeface="Arial Narrow" panose="020B0606020202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sz="2400" dirty="0">
                <a:latin typeface="Arial Narrow" panose="020B0606020202030204" pitchFamily="34" charset="0"/>
              </a:rPr>
              <a:t>To </a:t>
            </a:r>
            <a:r>
              <a:rPr lang="en-IN" sz="2400" dirty="0" smtClean="0">
                <a:latin typeface="Arial Narrow" panose="020B0606020202030204" pitchFamily="34" charset="0"/>
              </a:rPr>
              <a:t>imbibe </a:t>
            </a:r>
            <a:r>
              <a:rPr lang="en-IN" sz="2400" dirty="0">
                <a:latin typeface="Arial Narrow" panose="020B0606020202030204" pitchFamily="34" charset="0"/>
              </a:rPr>
              <a:t>Significance of Marathi language in Personality Development and Professional Development</a:t>
            </a:r>
          </a:p>
          <a:p>
            <a:endParaRPr lang="en-IN" sz="2400" dirty="0">
              <a:latin typeface="Arial Narrow" panose="020B0606020202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sz="2400" dirty="0">
                <a:latin typeface="Arial Narrow" panose="020B0606020202030204" pitchFamily="34" charset="0"/>
              </a:rPr>
              <a:t>To develop abilities to think creatively and communicate effectively among the students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IN" sz="2400" dirty="0">
              <a:latin typeface="Arial Narrow" panose="020B0606020202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sz="2400" dirty="0">
                <a:latin typeface="Arial Narrow" panose="020B0606020202030204" pitchFamily="34" charset="0"/>
              </a:rPr>
              <a:t>To </a:t>
            </a:r>
            <a:r>
              <a:rPr lang="en-IN" sz="2400" dirty="0" smtClean="0">
                <a:latin typeface="Arial Narrow" panose="020B0606020202030204" pitchFamily="34" charset="0"/>
              </a:rPr>
              <a:t>create </a:t>
            </a:r>
            <a:r>
              <a:rPr lang="en-IN" sz="2400" dirty="0">
                <a:latin typeface="Arial Narrow" panose="020B0606020202030204" pitchFamily="34" charset="0"/>
              </a:rPr>
              <a:t>an interest in Marathi Literature</a:t>
            </a:r>
          </a:p>
          <a:p>
            <a:endParaRPr lang="en-IN" dirty="0"/>
          </a:p>
        </p:txBody>
      </p:sp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xmlns="" id="{3BB6173A-FE7B-4D22-3EFF-2C6E61020BC5}"/>
              </a:ext>
            </a:extLst>
          </p:cNvPr>
          <p:cNvSpPr/>
          <p:nvPr/>
        </p:nvSpPr>
        <p:spPr>
          <a:xfrm>
            <a:off x="3524436" y="742167"/>
            <a:ext cx="4524652" cy="710214"/>
          </a:xfrm>
          <a:prstGeom prst="flowChartAlternateProcess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800" b="1" dirty="0">
                <a:solidFill>
                  <a:schemeClr val="tx1"/>
                </a:solidFill>
                <a:latin typeface="Algerian" panose="04020705040A02060702" pitchFamily="82" charset="0"/>
              </a:rPr>
              <a:t>OBJECTIVES</a:t>
            </a:r>
            <a:endParaRPr lang="en-IN" sz="2800" dirty="0">
              <a:solidFill>
                <a:schemeClr val="tx1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31055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83D68C5-22E5-1CA8-61CE-D6D3B084D2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718033"/>
            <a:ext cx="5707312" cy="36694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E4F46E8-B6F4-1225-E714-A9B40A8512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15" y="234891"/>
            <a:ext cx="5729679" cy="35317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FFC94BA-9F42-C373-C6B6-EE67192A1FA0}"/>
              </a:ext>
            </a:extLst>
          </p:cNvPr>
          <p:cNvSpPr txBox="1"/>
          <p:nvPr/>
        </p:nvSpPr>
        <p:spPr>
          <a:xfrm>
            <a:off x="6167740" y="234891"/>
            <a:ext cx="52028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800" dirty="0">
                <a:solidFill>
                  <a:schemeClr val="tx1"/>
                </a:solidFill>
                <a:latin typeface="Arial Narrow" panose="020B0606020202030204" pitchFamily="34" charset="0"/>
              </a:rPr>
              <a:t>Received 2nd Prize in ‘</a:t>
            </a:r>
            <a:r>
              <a:rPr lang="en-IN" sz="1800" dirty="0" err="1">
                <a:solidFill>
                  <a:schemeClr val="tx1"/>
                </a:solidFill>
                <a:latin typeface="Arial Narrow" panose="020B0606020202030204" pitchFamily="34" charset="0"/>
              </a:rPr>
              <a:t>Rangavaikhari</a:t>
            </a:r>
            <a:r>
              <a:rPr lang="en-IN" sz="1800" dirty="0">
                <a:solidFill>
                  <a:schemeClr val="tx1"/>
                </a:solidFill>
                <a:latin typeface="Arial Narrow" panose="020B0606020202030204" pitchFamily="34" charset="0"/>
              </a:rPr>
              <a:t>’ State level One Act</a:t>
            </a:r>
          </a:p>
          <a:p>
            <a:r>
              <a:rPr lang="en-IN" sz="1800" dirty="0">
                <a:solidFill>
                  <a:schemeClr val="tx1"/>
                </a:solidFill>
                <a:latin typeface="Arial Narrow" panose="020B0606020202030204" pitchFamily="34" charset="0"/>
              </a:rPr>
              <a:t> Play Competition.</a:t>
            </a:r>
          </a:p>
          <a:p>
            <a:r>
              <a:rPr lang="en-IN" sz="1800" dirty="0">
                <a:solidFill>
                  <a:schemeClr val="tx1"/>
                </a:solidFill>
                <a:latin typeface="Arial Narrow" panose="020B0606020202030204" pitchFamily="34" charset="0"/>
              </a:rPr>
              <a:t>(Script Writing- Priya Jain &amp; Director – Mrs. Anuradha More)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7985842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6390E0A-4822-ED29-06F8-B47DEA234B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277" y="2368628"/>
            <a:ext cx="4337108" cy="28774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F3A6148-96FF-4505-3343-6B44C448FD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385" y="3826216"/>
            <a:ext cx="4756558" cy="28396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F524378-71FB-9C73-92BE-DCF0A8502ABD}"/>
              </a:ext>
            </a:extLst>
          </p:cNvPr>
          <p:cNvSpPr txBox="1"/>
          <p:nvPr/>
        </p:nvSpPr>
        <p:spPr>
          <a:xfrm>
            <a:off x="7407479" y="2351782"/>
            <a:ext cx="46055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MS.Uma</a:t>
            </a:r>
            <a:r>
              <a:rPr lang="en-IN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en-IN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Khardikar</a:t>
            </a:r>
            <a:r>
              <a:rPr lang="en-IN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–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1</a:t>
            </a:r>
            <a:r>
              <a:rPr lang="en-IN" sz="16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st</a:t>
            </a:r>
            <a:r>
              <a:rPr lang="en-IN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Prize in District level Script Writing Competition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3</a:t>
            </a:r>
            <a:r>
              <a:rPr lang="en-IN" sz="16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rd</a:t>
            </a:r>
            <a:r>
              <a:rPr lang="en-IN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Prize in State level Poetry Reading Competition</a:t>
            </a:r>
          </a:p>
          <a:p>
            <a:endParaRPr lang="en-IN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C6C09BC-89E5-1C6C-623A-14C774A2BEBE}"/>
              </a:ext>
            </a:extLst>
          </p:cNvPr>
          <p:cNvSpPr txBox="1"/>
          <p:nvPr/>
        </p:nvSpPr>
        <p:spPr>
          <a:xfrm>
            <a:off x="1314275" y="5527998"/>
            <a:ext cx="48429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Received  3</a:t>
            </a:r>
            <a:r>
              <a:rPr lang="en-IN" sz="16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rd</a:t>
            </a:r>
            <a:r>
              <a:rPr lang="en-IN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Prize for Street Play Competition at District Level</a:t>
            </a:r>
          </a:p>
          <a:p>
            <a:r>
              <a:rPr lang="en-IN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(Script Writing by Mrs. Anuradha More)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9874722-10ED-DC06-31CA-8718380FB6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793026" cy="24955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78C287F-1ED0-A046-7A5D-929CA40527FD}"/>
              </a:ext>
            </a:extLst>
          </p:cNvPr>
          <p:cNvSpPr txBox="1"/>
          <p:nvPr/>
        </p:nvSpPr>
        <p:spPr>
          <a:xfrm>
            <a:off x="3900881" y="71285"/>
            <a:ext cx="54681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>
                <a:latin typeface="Arial Narrow" panose="020B0606020202030204" pitchFamily="34" charset="0"/>
              </a:rPr>
              <a:t>Received 2</a:t>
            </a:r>
            <a:r>
              <a:rPr lang="en-IN" baseline="30000" dirty="0">
                <a:latin typeface="Arial Narrow" panose="020B0606020202030204" pitchFamily="34" charset="0"/>
              </a:rPr>
              <a:t>nd</a:t>
            </a:r>
            <a:r>
              <a:rPr lang="en-IN" dirty="0">
                <a:latin typeface="Arial Narrow" panose="020B0606020202030204" pitchFamily="34" charset="0"/>
              </a:rPr>
              <a:t> Prize for  Street Play Competition at District level </a:t>
            </a:r>
          </a:p>
          <a:p>
            <a:r>
              <a:rPr lang="en-IN" dirty="0">
                <a:latin typeface="Arial Narrow" panose="020B0606020202030204" pitchFamily="34" charset="0"/>
              </a:rPr>
              <a:t>(</a:t>
            </a:r>
            <a:r>
              <a:rPr lang="en-IN" sz="1800" dirty="0">
                <a:latin typeface="Arial Narrow" panose="020B0606020202030204" pitchFamily="34" charset="0"/>
              </a:rPr>
              <a:t>Script Writing by Mrs. Anuradha More) </a:t>
            </a:r>
            <a:endParaRPr lang="en-IN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9267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4BD0670-CAB1-8DCA-F938-DCE29F8D49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917" y="2709644"/>
            <a:ext cx="5327008" cy="37918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791FAB8-3994-8D6A-4C96-84AB93F3DC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" y="92280"/>
            <a:ext cx="5031086" cy="34630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94F6D16-A4CA-4A76-5FC7-DB5E12914128}"/>
              </a:ext>
            </a:extLst>
          </p:cNvPr>
          <p:cNvSpPr txBox="1"/>
          <p:nvPr/>
        </p:nvSpPr>
        <p:spPr>
          <a:xfrm>
            <a:off x="5263999" y="265086"/>
            <a:ext cx="57887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/>
              <a:t>One Act Play ‘</a:t>
            </a:r>
            <a:r>
              <a:rPr lang="en-IN" sz="1600" dirty="0" err="1"/>
              <a:t>Vithabaicha</a:t>
            </a:r>
            <a:r>
              <a:rPr lang="en-IN" sz="1600" dirty="0"/>
              <a:t> </a:t>
            </a:r>
            <a:r>
              <a:rPr lang="en-IN" sz="1600" dirty="0" err="1"/>
              <a:t>Kawala</a:t>
            </a:r>
            <a:r>
              <a:rPr lang="en-IN" sz="1600" dirty="0"/>
              <a:t>’ performed at SPPU </a:t>
            </a:r>
          </a:p>
          <a:p>
            <a:r>
              <a:rPr lang="en-IN" sz="1600" dirty="0"/>
              <a:t>Swar-Rang Youth Festival (3</a:t>
            </a:r>
            <a:r>
              <a:rPr lang="en-IN" sz="1600" baseline="30000" dirty="0"/>
              <a:t>rd</a:t>
            </a:r>
            <a:r>
              <a:rPr lang="en-IN" sz="1600" dirty="0"/>
              <a:t> prize at Nashik Zonal level)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E874B23-B935-306E-C1E3-42A5E1CDAE16}"/>
              </a:ext>
            </a:extLst>
          </p:cNvPr>
          <p:cNvSpPr txBox="1"/>
          <p:nvPr/>
        </p:nvSpPr>
        <p:spPr>
          <a:xfrm>
            <a:off x="1921079" y="4691273"/>
            <a:ext cx="55031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600" dirty="0"/>
              <a:t>One Act </a:t>
            </a:r>
            <a:r>
              <a:rPr lang="en-IN" sz="1600" dirty="0" err="1"/>
              <a:t>Play‘Aakda’performed</a:t>
            </a:r>
            <a:r>
              <a:rPr lang="en-IN" sz="1600" dirty="0"/>
              <a:t> in </a:t>
            </a:r>
            <a:r>
              <a:rPr lang="en-IN" sz="1600" dirty="0" err="1"/>
              <a:t>G.H.Raysoni</a:t>
            </a:r>
            <a:r>
              <a:rPr lang="en-IN" sz="1600" dirty="0"/>
              <a:t> </a:t>
            </a:r>
          </a:p>
          <a:p>
            <a:r>
              <a:rPr lang="en-IN" sz="1600" dirty="0"/>
              <a:t>State level Competition.</a:t>
            </a:r>
          </a:p>
        </p:txBody>
      </p:sp>
    </p:spTree>
    <p:extLst>
      <p:ext uri="{BB962C8B-B14F-4D97-AF65-F5344CB8AC3E}">
        <p14:creationId xmlns:p14="http://schemas.microsoft.com/office/powerpoint/2010/main" val="15995001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BC4365D-FBFB-C09A-C36A-D1F3570779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55" y="117445"/>
            <a:ext cx="4543951" cy="64385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6340AE7-0AEE-C296-3E74-2123063D4F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737" y="4217446"/>
            <a:ext cx="4963031" cy="25989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6DFF0E8-8308-37D3-8DD4-C345BCB34E42}"/>
              </a:ext>
            </a:extLst>
          </p:cNvPr>
          <p:cNvSpPr txBox="1"/>
          <p:nvPr/>
        </p:nvSpPr>
        <p:spPr>
          <a:xfrm>
            <a:off x="1554806" y="3500057"/>
            <a:ext cx="52629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>
                <a:latin typeface="Arial Narrow" panose="020B0606020202030204" pitchFamily="34" charset="0"/>
              </a:rPr>
              <a:t>Received 3</a:t>
            </a:r>
            <a:r>
              <a:rPr lang="en-IN" baseline="30000" dirty="0">
                <a:latin typeface="Arial Narrow" panose="020B0606020202030204" pitchFamily="34" charset="0"/>
              </a:rPr>
              <a:t>rd</a:t>
            </a:r>
            <a:r>
              <a:rPr lang="en-IN" dirty="0">
                <a:latin typeface="Arial Narrow" panose="020B0606020202030204" pitchFamily="34" charset="0"/>
              </a:rPr>
              <a:t> prize at Nashik zonal level ‘</a:t>
            </a:r>
            <a:r>
              <a:rPr lang="en-IN" dirty="0" err="1">
                <a:latin typeface="Arial Narrow" panose="020B0606020202030204" pitchFamily="34" charset="0"/>
              </a:rPr>
              <a:t>Loksatta</a:t>
            </a:r>
            <a:r>
              <a:rPr lang="en-IN" dirty="0">
                <a:latin typeface="Arial Narrow" panose="020B0606020202030204" pitchFamily="34" charset="0"/>
              </a:rPr>
              <a:t> </a:t>
            </a:r>
            <a:r>
              <a:rPr lang="en-IN" dirty="0" err="1">
                <a:latin typeface="Arial Narrow" panose="020B0606020202030204" pitchFamily="34" charset="0"/>
              </a:rPr>
              <a:t>Lokankika</a:t>
            </a:r>
            <a:r>
              <a:rPr lang="en-IN" dirty="0">
                <a:latin typeface="Arial Narrow" panose="020B0606020202030204" pitchFamily="34" charset="0"/>
              </a:rPr>
              <a:t>’</a:t>
            </a:r>
          </a:p>
          <a:p>
            <a:r>
              <a:rPr lang="en-IN" dirty="0">
                <a:latin typeface="Arial Narrow" panose="020B0606020202030204" pitchFamily="34" charset="0"/>
              </a:rPr>
              <a:t>Script writer &amp; Director – </a:t>
            </a:r>
            <a:r>
              <a:rPr lang="en-IN" dirty="0" err="1">
                <a:latin typeface="Arial Narrow" panose="020B0606020202030204" pitchFamily="34" charset="0"/>
              </a:rPr>
              <a:t>Vandan</a:t>
            </a:r>
            <a:r>
              <a:rPr lang="en-IN" dirty="0">
                <a:latin typeface="Arial Narrow" panose="020B0606020202030204" pitchFamily="34" charset="0"/>
              </a:rPr>
              <a:t> </a:t>
            </a:r>
            <a:r>
              <a:rPr lang="en-IN" dirty="0" err="1">
                <a:latin typeface="Arial Narrow" panose="020B0606020202030204" pitchFamily="34" charset="0"/>
              </a:rPr>
              <a:t>Welde</a:t>
            </a:r>
            <a:endParaRPr lang="en-IN" dirty="0">
              <a:latin typeface="Arial Narrow" panose="020B0606020202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85519E0-7903-8E96-902F-EF9B6F2559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72" y="188502"/>
            <a:ext cx="5167217" cy="32404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01671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9B2D89D-E2C6-CD38-9074-901D58097D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660" y="1575135"/>
            <a:ext cx="4477508" cy="33822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ABDABD9-CB33-291A-25E2-E5BEF8FF80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08" y="75501"/>
            <a:ext cx="4477508" cy="30116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1593676-3100-6D83-C7C5-571787C3AB10}"/>
              </a:ext>
            </a:extLst>
          </p:cNvPr>
          <p:cNvSpPr txBox="1"/>
          <p:nvPr/>
        </p:nvSpPr>
        <p:spPr>
          <a:xfrm>
            <a:off x="5025609" y="2657"/>
            <a:ext cx="69642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600" dirty="0">
                <a:latin typeface="Arial Narrow" panose="020B0606020202030204" pitchFamily="34" charset="0"/>
              </a:rPr>
              <a:t>Master </a:t>
            </a:r>
            <a:r>
              <a:rPr lang="en-IN" sz="1600" dirty="0" err="1">
                <a:latin typeface="Arial Narrow" panose="020B0606020202030204" pitchFamily="34" charset="0"/>
              </a:rPr>
              <a:t>Varad</a:t>
            </a:r>
            <a:r>
              <a:rPr lang="en-IN" sz="1600" dirty="0">
                <a:latin typeface="Arial Narrow" panose="020B0606020202030204" pitchFamily="34" charset="0"/>
              </a:rPr>
              <a:t> </a:t>
            </a:r>
            <a:r>
              <a:rPr lang="en-IN" sz="1600" dirty="0" err="1">
                <a:latin typeface="Arial Narrow" panose="020B0606020202030204" pitchFamily="34" charset="0"/>
              </a:rPr>
              <a:t>Sonawane</a:t>
            </a:r>
            <a:r>
              <a:rPr lang="en-IN" sz="1600" dirty="0">
                <a:latin typeface="Arial Narrow" panose="020B0606020202030204" pitchFamily="34" charset="0"/>
              </a:rPr>
              <a:t> –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600" dirty="0">
                <a:latin typeface="Arial Narrow" panose="020B0606020202030204" pitchFamily="34" charset="0"/>
              </a:rPr>
              <a:t>Participated in various Poetry reading &amp; Elocution Competitions.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600" dirty="0">
                <a:latin typeface="Arial Narrow" panose="020B0606020202030204" pitchFamily="34" charset="0"/>
              </a:rPr>
              <a:t>1</a:t>
            </a:r>
            <a:r>
              <a:rPr lang="en-IN" sz="1600" baseline="30000" dirty="0">
                <a:latin typeface="Arial Narrow" panose="020B0606020202030204" pitchFamily="34" charset="0"/>
              </a:rPr>
              <a:t>st</a:t>
            </a:r>
            <a:r>
              <a:rPr lang="en-IN" sz="1600" dirty="0">
                <a:latin typeface="Arial Narrow" panose="020B0606020202030204" pitchFamily="34" charset="0"/>
              </a:rPr>
              <a:t> in State Level Poetry reading Competition and received ‘</a:t>
            </a:r>
            <a:r>
              <a:rPr lang="en-IN" sz="1600" dirty="0" err="1">
                <a:latin typeface="Arial Narrow" panose="020B0606020202030204" pitchFamily="34" charset="0"/>
              </a:rPr>
              <a:t>Kavyakarandak</a:t>
            </a:r>
            <a:r>
              <a:rPr lang="en-IN" sz="1600" dirty="0">
                <a:latin typeface="Arial Narrow" panose="020B0606020202030204" pitchFamily="34" charset="0"/>
              </a:rPr>
              <a:t>’ trophy.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600" dirty="0">
                <a:latin typeface="Arial Narrow" panose="020B0606020202030204" pitchFamily="34" charset="0"/>
              </a:rPr>
              <a:t>3</a:t>
            </a:r>
            <a:r>
              <a:rPr lang="en-IN" sz="1600" baseline="30000" dirty="0">
                <a:latin typeface="Arial Narrow" panose="020B0606020202030204" pitchFamily="34" charset="0"/>
              </a:rPr>
              <a:t>rd</a:t>
            </a:r>
            <a:r>
              <a:rPr lang="en-IN" sz="1600" dirty="0">
                <a:latin typeface="Arial Narrow" panose="020B0606020202030204" pitchFamily="34" charset="0"/>
              </a:rPr>
              <a:t> Prize in State level Elocution Competition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962A6F4-48A7-0250-E4B0-F6551BE5E9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871" y="3346109"/>
            <a:ext cx="4414005" cy="32224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8CCF6AD-92C7-4C7A-BD21-B6FB9C90F16D}"/>
              </a:ext>
            </a:extLst>
          </p:cNvPr>
          <p:cNvSpPr txBox="1"/>
          <p:nvPr/>
        </p:nvSpPr>
        <p:spPr>
          <a:xfrm>
            <a:off x="2760455" y="5347463"/>
            <a:ext cx="44454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latin typeface="Arial Narrow" panose="020B0606020202030204" pitchFamily="34" charset="0"/>
              </a:rPr>
              <a:t>Master Sarvesh Sable –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600" dirty="0">
                <a:latin typeface="Arial Narrow" panose="020B0606020202030204" pitchFamily="34" charset="0"/>
              </a:rPr>
              <a:t>Participated in various Poetry reading Competitions.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600" dirty="0">
                <a:latin typeface="Arial Narrow" panose="020B0606020202030204" pitchFamily="34" charset="0"/>
              </a:rPr>
              <a:t>Received 1</a:t>
            </a:r>
            <a:r>
              <a:rPr lang="en-IN" sz="1600" baseline="30000" dirty="0">
                <a:latin typeface="Arial Narrow" panose="020B0606020202030204" pitchFamily="34" charset="0"/>
              </a:rPr>
              <a:t>st</a:t>
            </a:r>
            <a:r>
              <a:rPr lang="en-IN" sz="1600" dirty="0">
                <a:latin typeface="Arial Narrow" panose="020B0606020202030204" pitchFamily="34" charset="0"/>
              </a:rPr>
              <a:t> Prize in State level Poetry Competition   </a:t>
            </a:r>
          </a:p>
        </p:txBody>
      </p:sp>
    </p:spTree>
    <p:extLst>
      <p:ext uri="{BB962C8B-B14F-4D97-AF65-F5344CB8AC3E}">
        <p14:creationId xmlns:p14="http://schemas.microsoft.com/office/powerpoint/2010/main" val="32921875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AAE0A217-3531-DB85-F737-D39DA7229998}"/>
              </a:ext>
            </a:extLst>
          </p:cNvPr>
          <p:cNvSpPr/>
          <p:nvPr/>
        </p:nvSpPr>
        <p:spPr>
          <a:xfrm>
            <a:off x="3946213" y="2967335"/>
            <a:ext cx="42995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IN" sz="5400" b="1" dirty="0">
                <a:ln/>
                <a:solidFill>
                  <a:schemeClr val="accent3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Algerian" panose="04020705040A02060702" pitchFamily="82" charset="0"/>
              </a:rPr>
              <a:t>Thank You !</a:t>
            </a:r>
          </a:p>
        </p:txBody>
      </p:sp>
    </p:spTree>
    <p:extLst>
      <p:ext uri="{BB962C8B-B14F-4D97-AF65-F5344CB8AC3E}">
        <p14:creationId xmlns:p14="http://schemas.microsoft.com/office/powerpoint/2010/main" val="28889226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81ACD34-FFAB-618A-43A5-66C415CD910E}"/>
              </a:ext>
            </a:extLst>
          </p:cNvPr>
          <p:cNvSpPr txBox="1"/>
          <p:nvPr/>
        </p:nvSpPr>
        <p:spPr>
          <a:xfrm>
            <a:off x="1708367" y="1677798"/>
            <a:ext cx="595917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IN" sz="2400" dirty="0">
                <a:latin typeface="Arial Narrow" panose="020B0606020202030204" pitchFamily="34" charset="0"/>
              </a:rPr>
              <a:t>Mrs. Anuradha Manohar More </a:t>
            </a:r>
          </a:p>
          <a:p>
            <a:r>
              <a:rPr lang="en-IN" sz="2400" dirty="0">
                <a:latin typeface="Arial Narrow" panose="020B0606020202030204" pitchFamily="34" charset="0"/>
              </a:rPr>
              <a:t>         Assistant Professor </a:t>
            </a:r>
          </a:p>
          <a:p>
            <a:endParaRPr lang="en-IN" sz="2400" dirty="0">
              <a:latin typeface="Arial Narrow" panose="020B0606020202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sz="2400" dirty="0">
                <a:latin typeface="Arial Narrow" panose="020B0606020202030204" pitchFamily="34" charset="0"/>
              </a:rPr>
              <a:t>Qualification : M.A. B. Ed, M. Phil, SET</a:t>
            </a:r>
          </a:p>
          <a:p>
            <a:r>
              <a:rPr lang="en-IN" sz="2400" dirty="0">
                <a:latin typeface="Arial Narrow" panose="020B0606020202030204" pitchFamily="34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sz="2400" dirty="0">
                <a:latin typeface="Arial Narrow" panose="020B0606020202030204" pitchFamily="34" charset="0"/>
              </a:rPr>
              <a:t>Experience : 16 years </a:t>
            </a:r>
          </a:p>
          <a:p>
            <a:pPr marL="0" indent="0">
              <a:buNone/>
            </a:pPr>
            <a:r>
              <a:rPr lang="en-IN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</a:p>
          <a:p>
            <a:endParaRPr lang="en-IN" dirty="0"/>
          </a:p>
        </p:txBody>
      </p:sp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xmlns="" id="{B4485398-1B21-8A65-E8E5-D2DC5057F955}"/>
              </a:ext>
            </a:extLst>
          </p:cNvPr>
          <p:cNvSpPr/>
          <p:nvPr/>
        </p:nvSpPr>
        <p:spPr>
          <a:xfrm>
            <a:off x="1708367" y="727969"/>
            <a:ext cx="3852909" cy="577048"/>
          </a:xfrm>
          <a:prstGeom prst="flowChartAlternateProcess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800" b="1" dirty="0">
                <a:solidFill>
                  <a:schemeClr val="tx1"/>
                </a:solidFill>
                <a:latin typeface="Algerian" panose="04020705040A02060702" pitchFamily="82" charset="0"/>
              </a:rPr>
              <a:t>FACULTY </a:t>
            </a:r>
          </a:p>
        </p:txBody>
      </p:sp>
    </p:spTree>
    <p:extLst>
      <p:ext uri="{BB962C8B-B14F-4D97-AF65-F5344CB8AC3E}">
        <p14:creationId xmlns:p14="http://schemas.microsoft.com/office/powerpoint/2010/main" val="10343771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3DE488FB-4752-C8C8-5079-744EA3B1CC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8341589"/>
              </p:ext>
            </p:extLst>
          </p:nvPr>
        </p:nvGraphicFramePr>
        <p:xfrm>
          <a:off x="1544715" y="1348353"/>
          <a:ext cx="9119090" cy="441099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033212">
                  <a:extLst>
                    <a:ext uri="{9D8B030D-6E8A-4147-A177-3AD203B41FA5}">
                      <a16:colId xmlns:a16="http://schemas.microsoft.com/office/drawing/2014/main" xmlns="" val="3819262052"/>
                    </a:ext>
                  </a:extLst>
                </a:gridCol>
                <a:gridCol w="3027894">
                  <a:extLst>
                    <a:ext uri="{9D8B030D-6E8A-4147-A177-3AD203B41FA5}">
                      <a16:colId xmlns:a16="http://schemas.microsoft.com/office/drawing/2014/main" xmlns="" val="2407717340"/>
                    </a:ext>
                  </a:extLst>
                </a:gridCol>
                <a:gridCol w="2780271">
                  <a:extLst>
                    <a:ext uri="{9D8B030D-6E8A-4147-A177-3AD203B41FA5}">
                      <a16:colId xmlns:a16="http://schemas.microsoft.com/office/drawing/2014/main" xmlns="" val="2762501707"/>
                    </a:ext>
                  </a:extLst>
                </a:gridCol>
                <a:gridCol w="2277713">
                  <a:extLst>
                    <a:ext uri="{9D8B030D-6E8A-4147-A177-3AD203B41FA5}">
                      <a16:colId xmlns:a16="http://schemas.microsoft.com/office/drawing/2014/main" xmlns="" val="7627597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IN" dirty="0"/>
                        <a:t>Sr. No.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Class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Division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Workload</a:t>
                      </a:r>
                    </a:p>
                    <a:p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39997518"/>
                  </a:ext>
                </a:extLst>
              </a:tr>
              <a:tr h="570513">
                <a:tc>
                  <a:txBody>
                    <a:bodyPr/>
                    <a:lstStyle/>
                    <a:p>
                      <a:r>
                        <a:rPr lang="en-IN" b="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b="0" dirty="0"/>
                        <a:t>F.Y.B. Com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b="0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b="0" dirty="0"/>
                        <a:t>04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466741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b="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b="0" dirty="0"/>
                        <a:t>F.Y.B. Com</a:t>
                      </a:r>
                    </a:p>
                    <a:p>
                      <a:endParaRPr lang="en-IN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b="0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b="0" dirty="0"/>
                        <a:t>04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618989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b="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b="0" dirty="0"/>
                        <a:t>F.Y.B. Com</a:t>
                      </a:r>
                    </a:p>
                    <a:p>
                      <a:endParaRPr lang="en-IN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b="0" dirty="0"/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b="0" dirty="0"/>
                        <a:t>04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18796099"/>
                  </a:ext>
                </a:extLst>
              </a:tr>
              <a:tr h="146015">
                <a:tc>
                  <a:txBody>
                    <a:bodyPr/>
                    <a:lstStyle/>
                    <a:p>
                      <a:r>
                        <a:rPr lang="en-IN" b="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b="0" dirty="0"/>
                        <a:t>F.Y.B. Com</a:t>
                      </a:r>
                    </a:p>
                    <a:p>
                      <a:endParaRPr lang="en-IN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b="0" dirty="0"/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b="0" dirty="0"/>
                        <a:t>04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258662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b="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b="0" dirty="0"/>
                        <a:t>F.Y.B. Com</a:t>
                      </a:r>
                    </a:p>
                    <a:p>
                      <a:endParaRPr lang="en-IN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b="0" dirty="0"/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b="0" dirty="0"/>
                        <a:t>04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627545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IN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b="0" dirty="0"/>
                        <a:t>Total – 20</a:t>
                      </a:r>
                    </a:p>
                    <a:p>
                      <a:endParaRPr lang="en-IN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1908"/>
                  </a:ext>
                </a:extLst>
              </a:tr>
            </a:tbl>
          </a:graphicData>
        </a:graphic>
      </p:graphicFrame>
      <p:sp>
        <p:nvSpPr>
          <p:cNvPr id="4" name="Flowchart: Alternate Process 3">
            <a:extLst>
              <a:ext uri="{FF2B5EF4-FFF2-40B4-BE49-F238E27FC236}">
                <a16:creationId xmlns:a16="http://schemas.microsoft.com/office/drawing/2014/main" xmlns="" id="{FB9C4F1F-8A59-5C26-61D2-1A0566B6D44B}"/>
              </a:ext>
            </a:extLst>
          </p:cNvPr>
          <p:cNvSpPr/>
          <p:nvPr/>
        </p:nvSpPr>
        <p:spPr>
          <a:xfrm>
            <a:off x="3515557" y="355106"/>
            <a:ext cx="4793942" cy="780709"/>
          </a:xfrm>
          <a:prstGeom prst="flowChartAlternateProcess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>
                <a:solidFill>
                  <a:schemeClr val="tx1"/>
                </a:solidFill>
                <a:latin typeface="Algerian" panose="04020705040A02060702" pitchFamily="82" charset="0"/>
              </a:rPr>
              <a:t>Departmental Workload </a:t>
            </a:r>
          </a:p>
          <a:p>
            <a:pPr algn="ctr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0279483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9B44351-0EEA-325C-819F-015F94B92693}"/>
              </a:ext>
            </a:extLst>
          </p:cNvPr>
          <p:cNvSpPr txBox="1"/>
          <p:nvPr/>
        </p:nvSpPr>
        <p:spPr>
          <a:xfrm>
            <a:off x="1697100" y="1449280"/>
            <a:ext cx="9009777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IN" sz="2400" dirty="0" err="1">
                <a:latin typeface="Arial Narrow" panose="020B0606020202030204" pitchFamily="34" charset="0"/>
              </a:rPr>
              <a:t>F.Y.B.Com</a:t>
            </a:r>
            <a:r>
              <a:rPr lang="en-IN" sz="2400" dirty="0">
                <a:latin typeface="Arial Narrow" panose="020B060602020203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IN" sz="2400" dirty="0">
                <a:solidFill>
                  <a:srgbClr val="C00000"/>
                </a:solidFill>
                <a:latin typeface="Arial Narrow" panose="020B0606020202030204" pitchFamily="34" charset="0"/>
              </a:rPr>
              <a:t>Semester I :</a:t>
            </a:r>
            <a:r>
              <a:rPr lang="en-IN" sz="2400" dirty="0">
                <a:latin typeface="Arial Narrow" panose="020B0606020202030204" pitchFamily="34" charset="0"/>
              </a:rPr>
              <a:t>Bhasha, Sahitya Ani Kaushalya Vikas</a:t>
            </a:r>
          </a:p>
          <a:p>
            <a:pPr>
              <a:lnSpc>
                <a:spcPct val="150000"/>
              </a:lnSpc>
            </a:pPr>
            <a:endParaRPr lang="en-IN" sz="2400" dirty="0">
              <a:latin typeface="Arial Narrow" panose="020B0606020202030204" pitchFamily="34" charset="0"/>
            </a:endParaRPr>
          </a:p>
          <a:p>
            <a:pPr>
              <a:lnSpc>
                <a:spcPct val="150000"/>
              </a:lnSpc>
            </a:pPr>
            <a:r>
              <a:rPr lang="en-IN" sz="2400" dirty="0">
                <a:solidFill>
                  <a:srgbClr val="C00000"/>
                </a:solidFill>
                <a:latin typeface="Arial Narrow" panose="020B0606020202030204" pitchFamily="34" charset="0"/>
              </a:rPr>
              <a:t>Semester II : </a:t>
            </a:r>
            <a:r>
              <a:rPr lang="en-IN" sz="2400" dirty="0">
                <a:latin typeface="Arial Narrow" panose="020B0606020202030204" pitchFamily="34" charset="0"/>
              </a:rPr>
              <a:t>Bhasha Ani Kaushalya Vikas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IN" sz="2000" dirty="0">
                <a:latin typeface="Arial Narrow" panose="020B0606020202030204" pitchFamily="34" charset="0"/>
              </a:rPr>
              <a:t>   </a:t>
            </a:r>
          </a:p>
          <a:p>
            <a:pPr>
              <a:lnSpc>
                <a:spcPct val="150000"/>
              </a:lnSpc>
            </a:pPr>
            <a:r>
              <a:rPr lang="en-IN" sz="2400" dirty="0">
                <a:latin typeface="Arial Narrow" panose="020B0606020202030204" pitchFamily="34" charset="0"/>
              </a:rPr>
              <a:t>Student Strength : 400</a:t>
            </a:r>
          </a:p>
          <a:p>
            <a:endParaRPr lang="en-IN" dirty="0"/>
          </a:p>
        </p:txBody>
      </p:sp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xmlns="" id="{63F2290F-C179-05C8-D008-5D376AF6B400}"/>
              </a:ext>
            </a:extLst>
          </p:cNvPr>
          <p:cNvSpPr/>
          <p:nvPr/>
        </p:nvSpPr>
        <p:spPr>
          <a:xfrm>
            <a:off x="1874654" y="639192"/>
            <a:ext cx="4128117" cy="763480"/>
          </a:xfrm>
          <a:prstGeom prst="flowChartAlternateProcess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800" b="1" dirty="0">
                <a:solidFill>
                  <a:schemeClr val="tx1"/>
                </a:solidFill>
                <a:latin typeface="Algerian" panose="04020705040A02060702" pitchFamily="82" charset="0"/>
              </a:rPr>
              <a:t>SUBJECTS TAUGHT </a:t>
            </a:r>
            <a:endParaRPr lang="en-IN" sz="2800" dirty="0">
              <a:solidFill>
                <a:schemeClr val="tx1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92238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1EE534F-D6EC-185E-E0FD-1053B5A3758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944813" y="2133600"/>
            <a:ext cx="9247187" cy="3778250"/>
          </a:xfrm>
        </p:spPr>
        <p:txBody>
          <a:bodyPr>
            <a:normAutofit/>
          </a:bodyPr>
          <a:lstStyle/>
          <a:p>
            <a:endParaRPr lang="en-IN" sz="2400" b="1" dirty="0"/>
          </a:p>
          <a:p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BB59A60-5E90-AD77-9E15-0458F545C7C8}"/>
              </a:ext>
            </a:extLst>
          </p:cNvPr>
          <p:cNvSpPr txBox="1"/>
          <p:nvPr/>
        </p:nvSpPr>
        <p:spPr>
          <a:xfrm>
            <a:off x="4793942" y="1057120"/>
            <a:ext cx="5601554" cy="2792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IN" sz="2400" dirty="0">
                <a:latin typeface="Aptos Narrow" panose="020B0004020202020204" pitchFamily="34" charset="0"/>
              </a:rPr>
              <a:t>1.Lectures</a:t>
            </a:r>
            <a:br>
              <a:rPr lang="en-IN" sz="2400" dirty="0">
                <a:latin typeface="Aptos Narrow" panose="020B0004020202020204" pitchFamily="34" charset="0"/>
              </a:rPr>
            </a:br>
            <a:r>
              <a:rPr lang="en-IN" sz="2400" dirty="0">
                <a:latin typeface="Aptos Narrow" panose="020B0004020202020204" pitchFamily="34" charset="0"/>
              </a:rPr>
              <a:t>2.Group Discussion</a:t>
            </a:r>
            <a:br>
              <a:rPr lang="en-IN" sz="2400" dirty="0">
                <a:latin typeface="Aptos Narrow" panose="020B0004020202020204" pitchFamily="34" charset="0"/>
              </a:rPr>
            </a:br>
            <a:r>
              <a:rPr lang="en-IN" sz="2400" dirty="0">
                <a:latin typeface="Aptos Narrow" panose="020B0004020202020204" pitchFamily="34" charset="0"/>
              </a:rPr>
              <a:t>3.Interactive</a:t>
            </a:r>
          </a:p>
          <a:p>
            <a:pPr>
              <a:lnSpc>
                <a:spcPct val="150000"/>
              </a:lnSpc>
            </a:pPr>
            <a:r>
              <a:rPr lang="en-IN" sz="2400" dirty="0">
                <a:latin typeface="Aptos Narrow" panose="020B0004020202020204" pitchFamily="34" charset="0"/>
              </a:rPr>
              <a:t>4.</a:t>
            </a:r>
            <a:r>
              <a:rPr lang="en-US" sz="2400" dirty="0">
                <a:solidFill>
                  <a:schemeClr val="tx1"/>
                </a:solidFill>
                <a:latin typeface="Aptos Narrow" panose="020B0004020202020204" pitchFamily="34" charset="0"/>
                <a:cs typeface="Times New Roman" panose="02020603050405020304" pitchFamily="18" charset="0"/>
              </a:rPr>
              <a:t> Guest Lecture</a:t>
            </a:r>
            <a:r>
              <a:rPr lang="en-IN" sz="2400" dirty="0">
                <a:latin typeface="Aptos Narrow" panose="020B0004020202020204" pitchFamily="34" charset="0"/>
              </a:rPr>
              <a:t/>
            </a:r>
            <a:br>
              <a:rPr lang="en-IN" sz="2400" dirty="0">
                <a:latin typeface="Aptos Narrow" panose="020B0004020202020204" pitchFamily="34" charset="0"/>
              </a:rPr>
            </a:br>
            <a:endParaRPr lang="en-IN" sz="2400" dirty="0">
              <a:latin typeface="Aptos Narrow" panose="020B0004020202020204" pitchFamily="34" charset="0"/>
            </a:endParaRPr>
          </a:p>
        </p:txBody>
      </p:sp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xmlns="" id="{ED73C639-71F2-3957-6FE9-825D55FAB85E}"/>
              </a:ext>
            </a:extLst>
          </p:cNvPr>
          <p:cNvSpPr/>
          <p:nvPr/>
        </p:nvSpPr>
        <p:spPr>
          <a:xfrm>
            <a:off x="3875745" y="242953"/>
            <a:ext cx="4052463" cy="731583"/>
          </a:xfrm>
          <a:prstGeom prst="flowChartAlternateProcess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2800" b="1" dirty="0">
                <a:solidFill>
                  <a:schemeClr val="tx1"/>
                </a:solidFill>
                <a:latin typeface="Algerian" panose="04020705040A02060702" pitchFamily="82" charset="0"/>
              </a:rPr>
              <a:t>TEACHING METHODS</a:t>
            </a:r>
            <a:endParaRPr lang="en-IN" sz="2800" dirty="0">
              <a:solidFill>
                <a:schemeClr val="tx1"/>
              </a:solidFill>
              <a:latin typeface="Algerian" panose="04020705040A02060702" pitchFamily="82" charset="0"/>
            </a:endParaRPr>
          </a:p>
          <a:p>
            <a:pPr algn="ctr"/>
            <a:endParaRPr lang="en-IN" dirty="0"/>
          </a:p>
        </p:txBody>
      </p:sp>
      <p:pic>
        <p:nvPicPr>
          <p:cNvPr id="4" name="irc_mi" descr="http://corporatemonks.com/wp-content/uploads/2015/05/group_discussion_topics.jpg">
            <a:extLst>
              <a:ext uri="{FF2B5EF4-FFF2-40B4-BE49-F238E27FC236}">
                <a16:creationId xmlns:a16="http://schemas.microsoft.com/office/drawing/2014/main" xmlns="" id="{84B094E7-9D43-6004-A047-E357E672A70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63" y="1269081"/>
            <a:ext cx="3601601" cy="2879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rc_mi" descr="http://successforkidswithhearingloss.com/wp-content/uploads/2013/12/students-listening-to-teacher-cartoon.jpg">
            <a:extLst>
              <a:ext uri="{FF2B5EF4-FFF2-40B4-BE49-F238E27FC236}">
                <a16:creationId xmlns:a16="http://schemas.microsoft.com/office/drawing/2014/main" xmlns="" id="{3BD0914D-9408-B376-08F4-B2E6F78D10E4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685" y="4083974"/>
            <a:ext cx="4609465" cy="2666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https://www.asme.org/getmedia/c2c8ea5a-b690-4ba7-92bb-34bd1432862b/book_guide_hero_books.aspx">
            <a:extLst>
              <a:ext uri="{FF2B5EF4-FFF2-40B4-BE49-F238E27FC236}">
                <a16:creationId xmlns:a16="http://schemas.microsoft.com/office/drawing/2014/main" xmlns="" id="{44583D3C-3B1B-2D7D-E1E2-A9E2D4FD9684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7967" y="2190966"/>
            <a:ext cx="1905000" cy="45421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07446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xmlns="" id="{F8A2E5C5-98F3-EA9F-3D58-432EA5040F3A}"/>
              </a:ext>
            </a:extLst>
          </p:cNvPr>
          <p:cNvSpPr/>
          <p:nvPr/>
        </p:nvSpPr>
        <p:spPr>
          <a:xfrm>
            <a:off x="1749804" y="706055"/>
            <a:ext cx="4052463" cy="696495"/>
          </a:xfrm>
          <a:prstGeom prst="flowChartAlternateProcess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2800" b="1" dirty="0">
                <a:solidFill>
                  <a:schemeClr val="tx1"/>
                </a:solidFill>
                <a:latin typeface="Algerian" panose="04020705040A02060702" pitchFamily="82" charset="0"/>
              </a:rPr>
              <a:t>Evaluation</a:t>
            </a:r>
          </a:p>
          <a:p>
            <a:pPr algn="ctr"/>
            <a:endParaRPr lang="en-IN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55FBC92-9E63-A87D-954D-A55FAA1774B8}"/>
              </a:ext>
            </a:extLst>
          </p:cNvPr>
          <p:cNvSpPr txBox="1"/>
          <p:nvPr/>
        </p:nvSpPr>
        <p:spPr>
          <a:xfrm>
            <a:off x="1330363" y="1671537"/>
            <a:ext cx="924718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sz="2400" dirty="0">
                <a:latin typeface="Arial Narrow" panose="020B0606020202030204" pitchFamily="34" charset="0"/>
              </a:rPr>
              <a:t>Examination as per Savitribai Phule Pune University Rules. </a:t>
            </a:r>
          </a:p>
          <a:p>
            <a:endParaRPr lang="en-IN" sz="2400" dirty="0">
              <a:latin typeface="Arial Narrow" panose="020B0606020202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sz="2400" dirty="0">
                <a:latin typeface="Arial Narrow" panose="020B0606020202030204" pitchFamily="34" charset="0"/>
              </a:rPr>
              <a:t>Assignment and Internal Test Examination.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733798907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Custom 2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B2C4DA"/>
      </a:accent6>
      <a:hlink>
        <a:srgbClr val="8E58B6"/>
      </a:hlink>
      <a:folHlink>
        <a:srgbClr val="7F6F6F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Override1.xml><?xml version="1.0" encoding="utf-8"?>
<a:themeOverride xmlns:a="http://schemas.openxmlformats.org/drawingml/2006/main">
  <a:clrScheme name="Custom 2">
    <a:dk1>
      <a:sysClr val="windowText" lastClr="000000"/>
    </a:dk1>
    <a:lt1>
      <a:sysClr val="window" lastClr="FFFFFF"/>
    </a:lt1>
    <a:dk2>
      <a:srgbClr val="444D26"/>
    </a:dk2>
    <a:lt2>
      <a:srgbClr val="FEFAC9"/>
    </a:lt2>
    <a:accent1>
      <a:srgbClr val="A5B592"/>
    </a:accent1>
    <a:accent2>
      <a:srgbClr val="F3A447"/>
    </a:accent2>
    <a:accent3>
      <a:srgbClr val="E7BC29"/>
    </a:accent3>
    <a:accent4>
      <a:srgbClr val="D092A7"/>
    </a:accent4>
    <a:accent5>
      <a:srgbClr val="9C85C0"/>
    </a:accent5>
    <a:accent6>
      <a:srgbClr val="B2C4DA"/>
    </a:accent6>
    <a:hlink>
      <a:srgbClr val="8E58B6"/>
    </a:hlink>
    <a:folHlink>
      <a:srgbClr val="7F6F6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1980</TotalTime>
  <Words>1779</Words>
  <Application>Microsoft Office PowerPoint</Application>
  <PresentationFormat>Widescreen</PresentationFormat>
  <Paragraphs>363</Paragraphs>
  <Slides>45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5" baseType="lpstr">
      <vt:lpstr>Algerian</vt:lpstr>
      <vt:lpstr>Aptos Narrow</vt:lpstr>
      <vt:lpstr>Arial</vt:lpstr>
      <vt:lpstr>Arial Narrow</vt:lpstr>
      <vt:lpstr>Century Gothic</vt:lpstr>
      <vt:lpstr>Mangal</vt:lpstr>
      <vt:lpstr>Times New Roman</vt:lpstr>
      <vt:lpstr>Wingdings</vt:lpstr>
      <vt:lpstr>Wingdings 3</vt:lpstr>
      <vt:lpstr>Wisp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Anuradha More</dc:creator>
  <cp:lastModifiedBy>ADMIN</cp:lastModifiedBy>
  <cp:revision>43</cp:revision>
  <cp:lastPrinted>2024-04-03T13:51:05Z</cp:lastPrinted>
  <dcterms:created xsi:type="dcterms:W3CDTF">2024-02-09T06:49:51Z</dcterms:created>
  <dcterms:modified xsi:type="dcterms:W3CDTF">2024-04-03T13:51:30Z</dcterms:modified>
</cp:coreProperties>
</file>