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8"/>
  </p:notesMasterIdLst>
  <p:sldIdLst>
    <p:sldId id="256" r:id="rId2"/>
    <p:sldId id="257" r:id="rId3"/>
    <p:sldId id="259" r:id="rId4"/>
    <p:sldId id="260" r:id="rId5"/>
    <p:sldId id="336" r:id="rId6"/>
    <p:sldId id="261" r:id="rId7"/>
    <p:sldId id="317" r:id="rId8"/>
    <p:sldId id="360" r:id="rId9"/>
    <p:sldId id="318" r:id="rId10"/>
    <p:sldId id="357" r:id="rId11"/>
    <p:sldId id="359" r:id="rId12"/>
    <p:sldId id="341" r:id="rId13"/>
    <p:sldId id="342" r:id="rId14"/>
    <p:sldId id="343" r:id="rId15"/>
    <p:sldId id="344" r:id="rId16"/>
    <p:sldId id="345" r:id="rId17"/>
    <p:sldId id="346" r:id="rId18"/>
    <p:sldId id="347" r:id="rId19"/>
    <p:sldId id="348" r:id="rId20"/>
    <p:sldId id="349" r:id="rId21"/>
    <p:sldId id="350" r:id="rId22"/>
    <p:sldId id="351" r:id="rId23"/>
    <p:sldId id="355" r:id="rId24"/>
    <p:sldId id="352" r:id="rId25"/>
    <p:sldId id="339" r:id="rId26"/>
    <p:sldId id="337" r:id="rId27"/>
    <p:sldId id="338" r:id="rId28"/>
    <p:sldId id="358" r:id="rId29"/>
    <p:sldId id="356" r:id="rId30"/>
    <p:sldId id="297" r:id="rId31"/>
    <p:sldId id="294" r:id="rId32"/>
    <p:sldId id="334" r:id="rId33"/>
    <p:sldId id="307" r:id="rId34"/>
    <p:sldId id="306" r:id="rId35"/>
    <p:sldId id="279" r:id="rId36"/>
    <p:sldId id="292" r:id="rId37"/>
    <p:sldId id="280" r:id="rId38"/>
    <p:sldId id="282" r:id="rId39"/>
    <p:sldId id="281" r:id="rId40"/>
    <p:sldId id="353" r:id="rId41"/>
    <p:sldId id="354" r:id="rId42"/>
    <p:sldId id="296" r:id="rId43"/>
    <p:sldId id="332" r:id="rId44"/>
    <p:sldId id="333" r:id="rId45"/>
    <p:sldId id="273" r:id="rId46"/>
    <p:sldId id="29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42" autoAdjust="0"/>
  </p:normalViewPr>
  <p:slideViewPr>
    <p:cSldViewPr snapToGrid="0">
      <p:cViewPr varScale="1">
        <p:scale>
          <a:sx n="62" d="100"/>
          <a:sy n="62" d="100"/>
        </p:scale>
        <p:origin x="99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ocuments\English\Resul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ocuments\English\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Sheet1!$A$127</c:f>
              <c:strCache>
                <c:ptCount val="1"/>
                <c:pt idx="0">
                  <c:v>2022-2023</c:v>
                </c:pt>
              </c:strCache>
            </c:strRef>
          </c:tx>
          <c:invertIfNegative val="0"/>
          <c:cat>
            <c:multiLvlStrRef>
              <c:f>Sheet1!$B$125:$G$126</c:f>
              <c:multiLvlStrCache>
                <c:ptCount val="6"/>
                <c:lvl>
                  <c:pt idx="0">
                    <c:v>Dist</c:v>
                  </c:pt>
                  <c:pt idx="1">
                    <c:v>First  </c:v>
                  </c:pt>
                  <c:pt idx="2">
                    <c:v>Second </c:v>
                  </c:pt>
                  <c:pt idx="3">
                    <c:v>Pass </c:v>
                  </c:pt>
                  <c:pt idx="4">
                    <c:v>Appeared</c:v>
                  </c:pt>
                  <c:pt idx="5">
                    <c:v>Result</c:v>
                  </c:pt>
                </c:lvl>
                <c:lvl>
                  <c:pt idx="0">
                    <c:v>Compulsory English</c:v>
                  </c:pt>
                </c:lvl>
              </c:multiLvlStrCache>
            </c:multiLvlStrRef>
          </c:cat>
          <c:val>
            <c:numRef>
              <c:f>Sheet1!$B$127:$G$127</c:f>
              <c:numCache>
                <c:formatCode>General</c:formatCode>
                <c:ptCount val="6"/>
                <c:pt idx="0">
                  <c:v>148</c:v>
                </c:pt>
                <c:pt idx="1">
                  <c:v>278</c:v>
                </c:pt>
                <c:pt idx="2">
                  <c:v>199</c:v>
                </c:pt>
                <c:pt idx="3">
                  <c:v>158</c:v>
                </c:pt>
                <c:pt idx="4">
                  <c:v>916</c:v>
                </c:pt>
                <c:pt idx="5">
                  <c:v>85</c:v>
                </c:pt>
              </c:numCache>
            </c:numRef>
          </c:val>
        </c:ser>
        <c:ser>
          <c:idx val="1"/>
          <c:order val="1"/>
          <c:tx>
            <c:strRef>
              <c:f>Sheet1!$A$128</c:f>
              <c:strCache>
                <c:ptCount val="1"/>
                <c:pt idx="0">
                  <c:v>2021-2022</c:v>
                </c:pt>
              </c:strCache>
            </c:strRef>
          </c:tx>
          <c:invertIfNegative val="0"/>
          <c:cat>
            <c:multiLvlStrRef>
              <c:f>Sheet1!$B$125:$G$126</c:f>
              <c:multiLvlStrCache>
                <c:ptCount val="6"/>
                <c:lvl>
                  <c:pt idx="0">
                    <c:v>Dist</c:v>
                  </c:pt>
                  <c:pt idx="1">
                    <c:v>First  </c:v>
                  </c:pt>
                  <c:pt idx="2">
                    <c:v>Second </c:v>
                  </c:pt>
                  <c:pt idx="3">
                    <c:v>Pass </c:v>
                  </c:pt>
                  <c:pt idx="4">
                    <c:v>Appeared</c:v>
                  </c:pt>
                  <c:pt idx="5">
                    <c:v>Result</c:v>
                  </c:pt>
                </c:lvl>
                <c:lvl>
                  <c:pt idx="0">
                    <c:v>Compulsory English</c:v>
                  </c:pt>
                </c:lvl>
              </c:multiLvlStrCache>
            </c:multiLvlStrRef>
          </c:cat>
          <c:val>
            <c:numRef>
              <c:f>Sheet1!$B$128:$G$128</c:f>
              <c:numCache>
                <c:formatCode>General</c:formatCode>
                <c:ptCount val="6"/>
                <c:pt idx="0">
                  <c:v>138</c:v>
                </c:pt>
                <c:pt idx="1">
                  <c:v>265</c:v>
                </c:pt>
                <c:pt idx="2">
                  <c:v>157</c:v>
                </c:pt>
                <c:pt idx="3">
                  <c:v>180</c:v>
                </c:pt>
                <c:pt idx="4">
                  <c:v>925</c:v>
                </c:pt>
                <c:pt idx="5">
                  <c:v>80</c:v>
                </c:pt>
              </c:numCache>
            </c:numRef>
          </c:val>
        </c:ser>
        <c:ser>
          <c:idx val="2"/>
          <c:order val="2"/>
          <c:tx>
            <c:strRef>
              <c:f>Sheet1!$A$129</c:f>
              <c:strCache>
                <c:ptCount val="1"/>
                <c:pt idx="0">
                  <c:v>2020-2021</c:v>
                </c:pt>
              </c:strCache>
            </c:strRef>
          </c:tx>
          <c:invertIfNegative val="0"/>
          <c:cat>
            <c:multiLvlStrRef>
              <c:f>Sheet1!$B$125:$G$126</c:f>
              <c:multiLvlStrCache>
                <c:ptCount val="6"/>
                <c:lvl>
                  <c:pt idx="0">
                    <c:v>Dist</c:v>
                  </c:pt>
                  <c:pt idx="1">
                    <c:v>First  </c:v>
                  </c:pt>
                  <c:pt idx="2">
                    <c:v>Second </c:v>
                  </c:pt>
                  <c:pt idx="3">
                    <c:v>Pass </c:v>
                  </c:pt>
                  <c:pt idx="4">
                    <c:v>Appeared</c:v>
                  </c:pt>
                  <c:pt idx="5">
                    <c:v>Result</c:v>
                  </c:pt>
                </c:lvl>
                <c:lvl>
                  <c:pt idx="0">
                    <c:v>Compulsory English</c:v>
                  </c:pt>
                </c:lvl>
              </c:multiLvlStrCache>
            </c:multiLvlStrRef>
          </c:cat>
          <c:val>
            <c:numRef>
              <c:f>Sheet1!$B$129:$G$129</c:f>
              <c:numCache>
                <c:formatCode>General</c:formatCode>
                <c:ptCount val="6"/>
                <c:pt idx="0">
                  <c:v>500</c:v>
                </c:pt>
                <c:pt idx="1">
                  <c:v>300</c:v>
                </c:pt>
                <c:pt idx="2">
                  <c:v>50</c:v>
                </c:pt>
                <c:pt idx="3">
                  <c:v>52</c:v>
                </c:pt>
                <c:pt idx="4">
                  <c:v>920</c:v>
                </c:pt>
                <c:pt idx="5">
                  <c:v>98</c:v>
                </c:pt>
              </c:numCache>
            </c:numRef>
          </c:val>
        </c:ser>
        <c:ser>
          <c:idx val="3"/>
          <c:order val="3"/>
          <c:tx>
            <c:strRef>
              <c:f>Sheet1!$A$130</c:f>
              <c:strCache>
                <c:ptCount val="1"/>
                <c:pt idx="0">
                  <c:v>2019-2020</c:v>
                </c:pt>
              </c:strCache>
            </c:strRef>
          </c:tx>
          <c:invertIfNegative val="0"/>
          <c:cat>
            <c:multiLvlStrRef>
              <c:f>Sheet1!$B$125:$G$126</c:f>
              <c:multiLvlStrCache>
                <c:ptCount val="6"/>
                <c:lvl>
                  <c:pt idx="0">
                    <c:v>Dist</c:v>
                  </c:pt>
                  <c:pt idx="1">
                    <c:v>First  </c:v>
                  </c:pt>
                  <c:pt idx="2">
                    <c:v>Second </c:v>
                  </c:pt>
                  <c:pt idx="3">
                    <c:v>Pass </c:v>
                  </c:pt>
                  <c:pt idx="4">
                    <c:v>Appeared</c:v>
                  </c:pt>
                  <c:pt idx="5">
                    <c:v>Result</c:v>
                  </c:pt>
                </c:lvl>
                <c:lvl>
                  <c:pt idx="0">
                    <c:v>Compulsory English</c:v>
                  </c:pt>
                </c:lvl>
              </c:multiLvlStrCache>
            </c:multiLvlStrRef>
          </c:cat>
          <c:val>
            <c:numRef>
              <c:f>Sheet1!$B$130:$G$130</c:f>
              <c:numCache>
                <c:formatCode>General</c:formatCode>
                <c:ptCount val="6"/>
                <c:pt idx="0">
                  <c:v>53</c:v>
                </c:pt>
                <c:pt idx="1">
                  <c:v>194</c:v>
                </c:pt>
                <c:pt idx="2">
                  <c:v>274</c:v>
                </c:pt>
                <c:pt idx="3">
                  <c:v>370</c:v>
                </c:pt>
                <c:pt idx="4">
                  <c:v>911</c:v>
                </c:pt>
                <c:pt idx="5">
                  <c:v>98</c:v>
                </c:pt>
              </c:numCache>
            </c:numRef>
          </c:val>
        </c:ser>
        <c:ser>
          <c:idx val="4"/>
          <c:order val="4"/>
          <c:tx>
            <c:strRef>
              <c:f>Sheet1!$A$131</c:f>
              <c:strCache>
                <c:ptCount val="1"/>
                <c:pt idx="0">
                  <c:v>2018-2019</c:v>
                </c:pt>
              </c:strCache>
            </c:strRef>
          </c:tx>
          <c:invertIfNegative val="0"/>
          <c:cat>
            <c:multiLvlStrRef>
              <c:f>Sheet1!$B$125:$G$126</c:f>
              <c:multiLvlStrCache>
                <c:ptCount val="6"/>
                <c:lvl>
                  <c:pt idx="0">
                    <c:v>Dist</c:v>
                  </c:pt>
                  <c:pt idx="1">
                    <c:v>First  </c:v>
                  </c:pt>
                  <c:pt idx="2">
                    <c:v>Second </c:v>
                  </c:pt>
                  <c:pt idx="3">
                    <c:v>Pass </c:v>
                  </c:pt>
                  <c:pt idx="4">
                    <c:v>Appeared</c:v>
                  </c:pt>
                  <c:pt idx="5">
                    <c:v>Result</c:v>
                  </c:pt>
                </c:lvl>
                <c:lvl>
                  <c:pt idx="0">
                    <c:v>Compulsory English</c:v>
                  </c:pt>
                </c:lvl>
              </c:multiLvlStrCache>
            </c:multiLvlStrRef>
          </c:cat>
          <c:val>
            <c:numRef>
              <c:f>Sheet1!$B$131:$G$131</c:f>
              <c:numCache>
                <c:formatCode>General</c:formatCode>
                <c:ptCount val="6"/>
                <c:pt idx="0">
                  <c:v>81</c:v>
                </c:pt>
                <c:pt idx="1">
                  <c:v>309</c:v>
                </c:pt>
                <c:pt idx="2">
                  <c:v>341</c:v>
                </c:pt>
                <c:pt idx="3">
                  <c:v>112</c:v>
                </c:pt>
                <c:pt idx="4">
                  <c:v>953</c:v>
                </c:pt>
                <c:pt idx="5">
                  <c:v>88</c:v>
                </c:pt>
              </c:numCache>
            </c:numRef>
          </c:val>
        </c:ser>
        <c:dLbls>
          <c:showLegendKey val="0"/>
          <c:showVal val="0"/>
          <c:showCatName val="0"/>
          <c:showSerName val="0"/>
          <c:showPercent val="0"/>
          <c:showBubbleSize val="0"/>
        </c:dLbls>
        <c:gapWidth val="150"/>
        <c:axId val="7366704"/>
        <c:axId val="116402024"/>
      </c:barChart>
      <c:catAx>
        <c:axId val="7366704"/>
        <c:scaling>
          <c:orientation val="minMax"/>
        </c:scaling>
        <c:delete val="0"/>
        <c:axPos val="b"/>
        <c:numFmt formatCode="General" sourceLinked="0"/>
        <c:majorTickMark val="out"/>
        <c:minorTickMark val="none"/>
        <c:tickLblPos val="nextTo"/>
        <c:crossAx val="116402024"/>
        <c:crosses val="autoZero"/>
        <c:auto val="1"/>
        <c:lblAlgn val="ctr"/>
        <c:lblOffset val="100"/>
        <c:noMultiLvlLbl val="0"/>
      </c:catAx>
      <c:valAx>
        <c:axId val="116402024"/>
        <c:scaling>
          <c:orientation val="minMax"/>
        </c:scaling>
        <c:delete val="0"/>
        <c:axPos val="l"/>
        <c:majorGridlines/>
        <c:numFmt formatCode="General" sourceLinked="1"/>
        <c:majorTickMark val="out"/>
        <c:minorTickMark val="none"/>
        <c:tickLblPos val="nextTo"/>
        <c:crossAx val="736670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Sheet1!$A$114</c:f>
              <c:strCache>
                <c:ptCount val="1"/>
                <c:pt idx="0">
                  <c:v>2022-2023</c:v>
                </c:pt>
              </c:strCache>
            </c:strRef>
          </c:tx>
          <c:invertIfNegative val="0"/>
          <c:cat>
            <c:multiLvlStrRef>
              <c:f>Sheet1!$B$112:$G$113</c:f>
              <c:multiLvlStrCache>
                <c:ptCount val="6"/>
                <c:lvl>
                  <c:pt idx="0">
                    <c:v>Dist</c:v>
                  </c:pt>
                  <c:pt idx="1">
                    <c:v>First  </c:v>
                  </c:pt>
                  <c:pt idx="2">
                    <c:v>Second </c:v>
                  </c:pt>
                  <c:pt idx="3">
                    <c:v>Pass </c:v>
                  </c:pt>
                  <c:pt idx="4">
                    <c:v>Appeared</c:v>
                  </c:pt>
                  <c:pt idx="5">
                    <c:v>Result</c:v>
                  </c:pt>
                </c:lvl>
                <c:lvl>
                  <c:pt idx="0">
                    <c:v>Additional English</c:v>
                  </c:pt>
                </c:lvl>
              </c:multiLvlStrCache>
            </c:multiLvlStrRef>
          </c:cat>
          <c:val>
            <c:numRef>
              <c:f>Sheet1!$B$114:$G$114</c:f>
              <c:numCache>
                <c:formatCode>General</c:formatCode>
                <c:ptCount val="6"/>
                <c:pt idx="0">
                  <c:v>129</c:v>
                </c:pt>
                <c:pt idx="1">
                  <c:v>133</c:v>
                </c:pt>
                <c:pt idx="2">
                  <c:v>120</c:v>
                </c:pt>
                <c:pt idx="3">
                  <c:v>123</c:v>
                </c:pt>
                <c:pt idx="4">
                  <c:v>471</c:v>
                </c:pt>
                <c:pt idx="5">
                  <c:v>93</c:v>
                </c:pt>
              </c:numCache>
            </c:numRef>
          </c:val>
        </c:ser>
        <c:ser>
          <c:idx val="1"/>
          <c:order val="1"/>
          <c:tx>
            <c:strRef>
              <c:f>Sheet1!$A$115</c:f>
              <c:strCache>
                <c:ptCount val="1"/>
                <c:pt idx="0">
                  <c:v>2021-2022</c:v>
                </c:pt>
              </c:strCache>
            </c:strRef>
          </c:tx>
          <c:invertIfNegative val="0"/>
          <c:cat>
            <c:multiLvlStrRef>
              <c:f>Sheet1!$B$112:$G$113</c:f>
              <c:multiLvlStrCache>
                <c:ptCount val="6"/>
                <c:lvl>
                  <c:pt idx="0">
                    <c:v>Dist</c:v>
                  </c:pt>
                  <c:pt idx="1">
                    <c:v>First  </c:v>
                  </c:pt>
                  <c:pt idx="2">
                    <c:v>Second </c:v>
                  </c:pt>
                  <c:pt idx="3">
                    <c:v>Pass </c:v>
                  </c:pt>
                  <c:pt idx="4">
                    <c:v>Appeared</c:v>
                  </c:pt>
                  <c:pt idx="5">
                    <c:v>Result</c:v>
                  </c:pt>
                </c:lvl>
                <c:lvl>
                  <c:pt idx="0">
                    <c:v>Additional English</c:v>
                  </c:pt>
                </c:lvl>
              </c:multiLvlStrCache>
            </c:multiLvlStrRef>
          </c:cat>
          <c:val>
            <c:numRef>
              <c:f>Sheet1!$B$115:$G$115</c:f>
              <c:numCache>
                <c:formatCode>General</c:formatCode>
                <c:ptCount val="6"/>
                <c:pt idx="0">
                  <c:v>128</c:v>
                </c:pt>
                <c:pt idx="1">
                  <c:v>196</c:v>
                </c:pt>
                <c:pt idx="2">
                  <c:v>127</c:v>
                </c:pt>
                <c:pt idx="3">
                  <c:v>140</c:v>
                </c:pt>
                <c:pt idx="4">
                  <c:v>686</c:v>
                </c:pt>
                <c:pt idx="5">
                  <c:v>86</c:v>
                </c:pt>
              </c:numCache>
            </c:numRef>
          </c:val>
        </c:ser>
        <c:ser>
          <c:idx val="2"/>
          <c:order val="2"/>
          <c:tx>
            <c:strRef>
              <c:f>Sheet1!$A$116</c:f>
              <c:strCache>
                <c:ptCount val="1"/>
                <c:pt idx="0">
                  <c:v>2020-2021</c:v>
                </c:pt>
              </c:strCache>
            </c:strRef>
          </c:tx>
          <c:invertIfNegative val="0"/>
          <c:cat>
            <c:multiLvlStrRef>
              <c:f>Sheet1!$B$112:$G$113</c:f>
              <c:multiLvlStrCache>
                <c:ptCount val="6"/>
                <c:lvl>
                  <c:pt idx="0">
                    <c:v>Dist</c:v>
                  </c:pt>
                  <c:pt idx="1">
                    <c:v>First  </c:v>
                  </c:pt>
                  <c:pt idx="2">
                    <c:v>Second </c:v>
                  </c:pt>
                  <c:pt idx="3">
                    <c:v>Pass </c:v>
                  </c:pt>
                  <c:pt idx="4">
                    <c:v>Appeared</c:v>
                  </c:pt>
                  <c:pt idx="5">
                    <c:v>Result</c:v>
                  </c:pt>
                </c:lvl>
                <c:lvl>
                  <c:pt idx="0">
                    <c:v>Additional English</c:v>
                  </c:pt>
                </c:lvl>
              </c:multiLvlStrCache>
            </c:multiLvlStrRef>
          </c:cat>
          <c:val>
            <c:numRef>
              <c:f>Sheet1!$B$116:$G$116</c:f>
              <c:numCache>
                <c:formatCode>General</c:formatCode>
                <c:ptCount val="6"/>
                <c:pt idx="0">
                  <c:v>380</c:v>
                </c:pt>
                <c:pt idx="1">
                  <c:v>121</c:v>
                </c:pt>
                <c:pt idx="2">
                  <c:v>55</c:v>
                </c:pt>
                <c:pt idx="3">
                  <c:v>32</c:v>
                </c:pt>
                <c:pt idx="4">
                  <c:v>556</c:v>
                </c:pt>
                <c:pt idx="5">
                  <c:v>96</c:v>
                </c:pt>
              </c:numCache>
            </c:numRef>
          </c:val>
        </c:ser>
        <c:ser>
          <c:idx val="3"/>
          <c:order val="3"/>
          <c:tx>
            <c:strRef>
              <c:f>Sheet1!$A$117</c:f>
              <c:strCache>
                <c:ptCount val="1"/>
                <c:pt idx="0">
                  <c:v>2019-2020</c:v>
                </c:pt>
              </c:strCache>
            </c:strRef>
          </c:tx>
          <c:invertIfNegative val="0"/>
          <c:cat>
            <c:multiLvlStrRef>
              <c:f>Sheet1!$B$112:$G$113</c:f>
              <c:multiLvlStrCache>
                <c:ptCount val="6"/>
                <c:lvl>
                  <c:pt idx="0">
                    <c:v>Dist</c:v>
                  </c:pt>
                  <c:pt idx="1">
                    <c:v>First  </c:v>
                  </c:pt>
                  <c:pt idx="2">
                    <c:v>Second </c:v>
                  </c:pt>
                  <c:pt idx="3">
                    <c:v>Pass </c:v>
                  </c:pt>
                  <c:pt idx="4">
                    <c:v>Appeared</c:v>
                  </c:pt>
                  <c:pt idx="5">
                    <c:v>Result</c:v>
                  </c:pt>
                </c:lvl>
                <c:lvl>
                  <c:pt idx="0">
                    <c:v>Additional English</c:v>
                  </c:pt>
                </c:lvl>
              </c:multiLvlStrCache>
            </c:multiLvlStrRef>
          </c:cat>
          <c:val>
            <c:numRef>
              <c:f>Sheet1!$B$117:$G$117</c:f>
              <c:numCache>
                <c:formatCode>General</c:formatCode>
                <c:ptCount val="6"/>
                <c:pt idx="0">
                  <c:v>37</c:v>
                </c:pt>
                <c:pt idx="1">
                  <c:v>138</c:v>
                </c:pt>
                <c:pt idx="2">
                  <c:v>179</c:v>
                </c:pt>
                <c:pt idx="3">
                  <c:v>209</c:v>
                </c:pt>
                <c:pt idx="4">
                  <c:v>580</c:v>
                </c:pt>
                <c:pt idx="5">
                  <c:v>97</c:v>
                </c:pt>
              </c:numCache>
            </c:numRef>
          </c:val>
        </c:ser>
        <c:ser>
          <c:idx val="4"/>
          <c:order val="4"/>
          <c:tx>
            <c:strRef>
              <c:f>Sheet1!$A$118</c:f>
              <c:strCache>
                <c:ptCount val="1"/>
                <c:pt idx="0">
                  <c:v>2018-2019</c:v>
                </c:pt>
              </c:strCache>
            </c:strRef>
          </c:tx>
          <c:invertIfNegative val="0"/>
          <c:cat>
            <c:multiLvlStrRef>
              <c:f>Sheet1!$B$112:$G$113</c:f>
              <c:multiLvlStrCache>
                <c:ptCount val="6"/>
                <c:lvl>
                  <c:pt idx="0">
                    <c:v>Dist</c:v>
                  </c:pt>
                  <c:pt idx="1">
                    <c:v>First  </c:v>
                  </c:pt>
                  <c:pt idx="2">
                    <c:v>Second </c:v>
                  </c:pt>
                  <c:pt idx="3">
                    <c:v>Pass </c:v>
                  </c:pt>
                  <c:pt idx="4">
                    <c:v>Appeared</c:v>
                  </c:pt>
                  <c:pt idx="5">
                    <c:v>Result</c:v>
                  </c:pt>
                </c:lvl>
                <c:lvl>
                  <c:pt idx="0">
                    <c:v>Additional English</c:v>
                  </c:pt>
                </c:lvl>
              </c:multiLvlStrCache>
            </c:multiLvlStrRef>
          </c:cat>
          <c:val>
            <c:numRef>
              <c:f>Sheet1!$B$118:$G$118</c:f>
              <c:numCache>
                <c:formatCode>General</c:formatCode>
                <c:ptCount val="6"/>
                <c:pt idx="0">
                  <c:v>0</c:v>
                </c:pt>
                <c:pt idx="1">
                  <c:v>0</c:v>
                </c:pt>
                <c:pt idx="2">
                  <c:v>153</c:v>
                </c:pt>
                <c:pt idx="3">
                  <c:v>0</c:v>
                </c:pt>
                <c:pt idx="4">
                  <c:v>0</c:v>
                </c:pt>
                <c:pt idx="5">
                  <c:v>0</c:v>
                </c:pt>
              </c:numCache>
            </c:numRef>
          </c:val>
        </c:ser>
        <c:dLbls>
          <c:showLegendKey val="0"/>
          <c:showVal val="0"/>
          <c:showCatName val="0"/>
          <c:showSerName val="0"/>
          <c:showPercent val="0"/>
          <c:showBubbleSize val="0"/>
        </c:dLbls>
        <c:gapWidth val="150"/>
        <c:axId val="145498624"/>
        <c:axId val="145505152"/>
      </c:barChart>
      <c:catAx>
        <c:axId val="145498624"/>
        <c:scaling>
          <c:orientation val="minMax"/>
        </c:scaling>
        <c:delete val="0"/>
        <c:axPos val="b"/>
        <c:numFmt formatCode="General" sourceLinked="0"/>
        <c:majorTickMark val="out"/>
        <c:minorTickMark val="none"/>
        <c:tickLblPos val="nextTo"/>
        <c:crossAx val="145505152"/>
        <c:crosses val="autoZero"/>
        <c:auto val="1"/>
        <c:lblAlgn val="ctr"/>
        <c:lblOffset val="100"/>
        <c:noMultiLvlLbl val="0"/>
      </c:catAx>
      <c:valAx>
        <c:axId val="145505152"/>
        <c:scaling>
          <c:orientation val="minMax"/>
        </c:scaling>
        <c:delete val="0"/>
        <c:axPos val="l"/>
        <c:majorGridlines/>
        <c:numFmt formatCode="General" sourceLinked="1"/>
        <c:majorTickMark val="out"/>
        <c:minorTickMark val="none"/>
        <c:tickLblPos val="nextTo"/>
        <c:crossAx val="145498624"/>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A7614-EDB7-4085-86F8-209EC74EDD3F}" type="datetimeFigureOut">
              <a:rPr lang="en-IN" smtClean="0"/>
              <a:pPr/>
              <a:t>05-04-2024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F4DB1-497A-4F93-8C32-42C5EDCE7E68}" type="slidenum">
              <a:rPr lang="en-IN" smtClean="0"/>
              <a:pPr/>
              <a:t>‹#›</a:t>
            </a:fld>
            <a:endParaRPr lang="en-IN"/>
          </a:p>
        </p:txBody>
      </p:sp>
    </p:spTree>
    <p:extLst>
      <p:ext uri="{BB962C8B-B14F-4D97-AF65-F5344CB8AC3E}">
        <p14:creationId xmlns:p14="http://schemas.microsoft.com/office/powerpoint/2010/main" val="82155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F6F4DB1-497A-4F93-8C32-42C5EDCE7E68}" type="slidenum">
              <a:rPr lang="en-IN" smtClean="0"/>
              <a:pPr/>
              <a:t>9</a:t>
            </a:fld>
            <a:endParaRPr lang="en-IN"/>
          </a:p>
        </p:txBody>
      </p:sp>
    </p:spTree>
    <p:extLst>
      <p:ext uri="{BB962C8B-B14F-4D97-AF65-F5344CB8AC3E}">
        <p14:creationId xmlns:p14="http://schemas.microsoft.com/office/powerpoint/2010/main" val="230249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10972800" y="6473952"/>
            <a:ext cx="1011936" cy="246888"/>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19" name="Footer Placeholder 18"/>
          <p:cNvSpPr>
            <a:spLocks noGrp="1"/>
          </p:cNvSpPr>
          <p:nvPr>
            <p:ph type="ftr" sz="quarter" idx="11"/>
          </p:nvPr>
        </p:nvSpPr>
        <p:spPr>
          <a:xfrm>
            <a:off x="4775200" y="76201"/>
            <a:ext cx="3860800" cy="288925"/>
          </a:xfrm>
        </p:spPr>
        <p:txBody>
          <a:bodyPr/>
          <a:lstStyle/>
          <a:p>
            <a:endParaRPr lang="en-US" dirty="0"/>
          </a:p>
        </p:txBody>
      </p:sp>
      <p:sp>
        <p:nvSpPr>
          <p:cNvPr id="16" name="Slide Number Placeholder 15"/>
          <p:cNvSpPr>
            <a:spLocks noGrp="1"/>
          </p:cNvSpPr>
          <p:nvPr>
            <p:ph type="sldNum" sz="quarter" idx="12"/>
          </p:nvPr>
        </p:nvSpPr>
        <p:spPr>
          <a:xfrm>
            <a:off x="10972800" y="6473952"/>
            <a:ext cx="1011936" cy="246888"/>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972800" y="6477000"/>
            <a:ext cx="1016000" cy="246888"/>
          </a:xfrm>
        </p:spPr>
        <p:txBody>
          <a:bodyPr/>
          <a:lstStyle/>
          <a:p>
            <a:fld id="{D57F1E4F-1CFF-5643-939E-217C01CDF565}" type="slidenum">
              <a:rPr lang="en-US" smtClean="0"/>
              <a:pPr/>
              <a:t>‹#›</a:t>
            </a:fld>
            <a:endParaRPr lang="en-US" dirty="0"/>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D57F1E4F-1CFF-5643-939E-217C01CDF565}" type="slidenum">
              <a:rPr lang="en-US" smtClean="0"/>
              <a:pPr/>
              <a:t>‹#›</a:t>
            </a:fld>
            <a:endParaRPr lang="en-US" dirty="0"/>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1BEF0D-F0BB-DE4B-95CE-6DB70DBA9567}" type="datetimeFigureOut">
              <a:rPr lang="en-US" smtClean="0"/>
              <a:pPr/>
              <a:t>4/5/2024</a:t>
            </a:fld>
            <a:endParaRPr lang="en-US" dirty="0"/>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7F1E4F-1CFF-5643-939E-217C01CDF565}" type="slidenum">
              <a:rPr lang="en-US" smtClean="0"/>
              <a:pPr/>
              <a:t>‹#›</a:t>
            </a:fld>
            <a:endParaRPr lang="en-US" dirty="0"/>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ykcollege.com/e-content-notes-video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508760"/>
          </a:xfrm>
        </p:spPr>
        <p:txBody>
          <a:bodyPr>
            <a:normAutofit fontScale="90000"/>
          </a:bodyPr>
          <a:lstStyle/>
          <a:p>
            <a:pPr algn="ctr"/>
            <a:r>
              <a:rPr lang="en-IN" sz="2400" b="1" cap="none" dirty="0" err="1" smtClean="0">
                <a:latin typeface="Times New Roman" panose="02020603050405020304" pitchFamily="18" charset="0"/>
                <a:cs typeface="Times New Roman" panose="02020603050405020304" pitchFamily="18" charset="0"/>
              </a:rPr>
              <a:t>Gokhale</a:t>
            </a:r>
            <a:r>
              <a:rPr lang="en-IN" sz="2400" b="1" cap="none" dirty="0" smtClean="0">
                <a:latin typeface="Times New Roman" panose="02020603050405020304" pitchFamily="18" charset="0"/>
                <a:cs typeface="Times New Roman" panose="02020603050405020304" pitchFamily="18" charset="0"/>
              </a:rPr>
              <a:t> </a:t>
            </a:r>
            <a:r>
              <a:rPr lang="en-GB" sz="2400" b="1" cap="none" dirty="0" smtClean="0">
                <a:latin typeface="Times New Roman" panose="02020603050405020304" pitchFamily="18" charset="0"/>
                <a:cs typeface="Times New Roman" panose="02020603050405020304" pitchFamily="18" charset="0"/>
              </a:rPr>
              <a:t> Education Society’s</a:t>
            </a:r>
            <a:br>
              <a:rPr lang="en-GB" sz="2400" b="1" cap="none" dirty="0" smtClean="0">
                <a:latin typeface="Times New Roman" panose="02020603050405020304" pitchFamily="18" charset="0"/>
                <a:cs typeface="Times New Roman" panose="02020603050405020304" pitchFamily="18" charset="0"/>
              </a:rPr>
            </a:br>
            <a:r>
              <a:rPr lang="en-GB" sz="2400" b="1" cap="none" dirty="0" smtClean="0">
                <a:latin typeface="Times New Roman" panose="02020603050405020304" pitchFamily="18" charset="0"/>
                <a:cs typeface="Times New Roman" panose="02020603050405020304" pitchFamily="18" charset="0"/>
              </a:rPr>
              <a:t>BYK College </a:t>
            </a:r>
            <a:r>
              <a:rPr lang="mr-IN" sz="2400" b="1" cap="none" dirty="0" smtClean="0">
                <a:latin typeface="Times New Roman" panose="02020603050405020304" pitchFamily="18" charset="0"/>
                <a:cs typeface="Times New Roman" panose="02020603050405020304" pitchFamily="18" charset="0"/>
              </a:rPr>
              <a:t>o</a:t>
            </a:r>
            <a:r>
              <a:rPr lang="en-GB" sz="2400" b="1" cap="none" dirty="0" smtClean="0">
                <a:latin typeface="Times New Roman" panose="02020603050405020304" pitchFamily="18" charset="0"/>
                <a:cs typeface="Times New Roman" panose="02020603050405020304" pitchFamily="18" charset="0"/>
              </a:rPr>
              <a:t>f Commerce Nasik – 422005</a:t>
            </a:r>
            <a:br>
              <a:rPr lang="en-GB" sz="2400" b="1" cap="none" dirty="0" smtClean="0">
                <a:latin typeface="Times New Roman" panose="02020603050405020304" pitchFamily="18" charset="0"/>
                <a:cs typeface="Times New Roman" panose="02020603050405020304" pitchFamily="18" charset="0"/>
              </a:rPr>
            </a:br>
            <a:r>
              <a:rPr lang="en-GB" sz="2400" b="1" cap="none" dirty="0" smtClean="0">
                <a:latin typeface="Times New Roman" panose="02020603050405020304" pitchFamily="18" charset="0"/>
                <a:cs typeface="Times New Roman" panose="02020603050405020304" pitchFamily="18" charset="0"/>
              </a:rPr>
              <a:t>Affiliated </a:t>
            </a:r>
            <a:r>
              <a:rPr lang="mr-IN" sz="2400" b="1" cap="none" dirty="0" smtClean="0">
                <a:latin typeface="Times New Roman" panose="02020603050405020304" pitchFamily="18" charset="0"/>
                <a:cs typeface="Times New Roman" panose="02020603050405020304" pitchFamily="18" charset="0"/>
              </a:rPr>
              <a:t>t</a:t>
            </a:r>
            <a:r>
              <a:rPr lang="en-GB" sz="2400" b="1" cap="none" dirty="0" smtClean="0">
                <a:latin typeface="Times New Roman" panose="02020603050405020304" pitchFamily="18" charset="0"/>
                <a:cs typeface="Times New Roman" panose="02020603050405020304" pitchFamily="18" charset="0"/>
              </a:rPr>
              <a:t>o </a:t>
            </a:r>
            <a:br>
              <a:rPr lang="en-GB" sz="2400" b="1" cap="none" dirty="0" smtClean="0">
                <a:latin typeface="Times New Roman" panose="02020603050405020304" pitchFamily="18" charset="0"/>
                <a:cs typeface="Times New Roman" panose="02020603050405020304" pitchFamily="18" charset="0"/>
              </a:rPr>
            </a:br>
            <a:r>
              <a:rPr lang="en-GB" sz="2400" b="1" cap="none" dirty="0" err="1" smtClean="0">
                <a:latin typeface="Times New Roman" panose="02020603050405020304" pitchFamily="18" charset="0"/>
                <a:cs typeface="Times New Roman" panose="02020603050405020304" pitchFamily="18" charset="0"/>
              </a:rPr>
              <a:t>Savitribai</a:t>
            </a:r>
            <a:r>
              <a:rPr lang="en-GB" sz="2400" b="1" cap="none" dirty="0" smtClean="0">
                <a:latin typeface="Times New Roman" panose="02020603050405020304" pitchFamily="18" charset="0"/>
                <a:cs typeface="Times New Roman" panose="02020603050405020304" pitchFamily="18" charset="0"/>
              </a:rPr>
              <a:t> Phule Pune University Pune</a:t>
            </a:r>
            <a:br>
              <a:rPr lang="en-GB" sz="2400" b="1" cap="none" dirty="0" smtClean="0">
                <a:latin typeface="Times New Roman" panose="02020603050405020304" pitchFamily="18" charset="0"/>
                <a:cs typeface="Times New Roman" panose="02020603050405020304" pitchFamily="18" charset="0"/>
              </a:rPr>
            </a:br>
            <a:endParaRPr lang="en-US" sz="2400" b="1"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4511040"/>
            <a:ext cx="9144000" cy="2240280"/>
          </a:xfrm>
        </p:spPr>
        <p:txBody>
          <a:bodyPr>
            <a:noAutofit/>
          </a:bodyPr>
          <a:lstStyle/>
          <a:p>
            <a:pPr algn="ctr"/>
            <a:endParaRPr lang="en-GB" b="1" dirty="0" smtClean="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endParaRPr lang="en-GB" b="1" dirty="0" smtClean="0">
              <a:latin typeface="Times New Roman" panose="02020603050405020304" pitchFamily="18" charset="0"/>
              <a:cs typeface="Times New Roman" panose="02020603050405020304" pitchFamily="18" charset="0"/>
            </a:endParaRPr>
          </a:p>
          <a:p>
            <a:pPr algn="ctr"/>
            <a:r>
              <a:rPr lang="en-GB" sz="2000" b="1" dirty="0" smtClean="0">
                <a:latin typeface="Times New Roman" panose="02020603050405020304" pitchFamily="18" charset="0"/>
                <a:cs typeface="Times New Roman" panose="02020603050405020304" pitchFamily="18" charset="0"/>
              </a:rPr>
              <a:t>Department of English </a:t>
            </a:r>
            <a:r>
              <a:rPr lang="mr-IN" sz="1400" b="1" dirty="0" smtClean="0">
                <a:latin typeface="Times New Roman" panose="02020603050405020304" pitchFamily="18" charset="0"/>
              </a:rPr>
              <a:t>(Estt 1957)</a:t>
            </a:r>
            <a:endParaRPr lang="mr-IN" sz="2000" b="1" dirty="0" smtClean="0">
              <a:latin typeface="Times New Roman" panose="02020603050405020304" pitchFamily="18" charset="0"/>
            </a:endParaRPr>
          </a:p>
          <a:p>
            <a:pPr algn="ctr">
              <a:spcBef>
                <a:spcPts val="0"/>
              </a:spcBef>
            </a:pPr>
            <a:r>
              <a:rPr lang="en-GB" sz="2000" b="1" dirty="0" smtClean="0">
                <a:latin typeface="Times New Roman" panose="02020603050405020304" pitchFamily="18" charset="0"/>
                <a:cs typeface="Times New Roman" panose="02020603050405020304" pitchFamily="18" charset="0"/>
              </a:rPr>
              <a:t>Welcomes </a:t>
            </a:r>
          </a:p>
          <a:p>
            <a:pPr algn="ctr"/>
            <a:r>
              <a:rPr lang="en-GB" sz="2000" b="1" dirty="0" smtClean="0">
                <a:latin typeface="Times New Roman" panose="02020603050405020304" pitchFamily="18" charset="0"/>
                <a:cs typeface="Times New Roman" panose="02020603050405020304" pitchFamily="18" charset="0"/>
              </a:rPr>
              <a:t>The </a:t>
            </a:r>
            <a:r>
              <a:rPr lang="en-GB" sz="2000" b="1" dirty="0">
                <a:latin typeface="Times New Roman" panose="02020603050405020304" pitchFamily="18" charset="0"/>
                <a:cs typeface="Times New Roman" panose="02020603050405020304" pitchFamily="18" charset="0"/>
              </a:rPr>
              <a:t>NAAC </a:t>
            </a:r>
            <a:r>
              <a:rPr lang="en-GB" sz="2000" b="1" dirty="0" smtClean="0">
                <a:latin typeface="Times New Roman" panose="02020603050405020304" pitchFamily="18" charset="0"/>
                <a:cs typeface="Times New Roman" panose="02020603050405020304" pitchFamily="18" charset="0"/>
              </a:rPr>
              <a:t>Peer Team</a:t>
            </a:r>
          </a:p>
          <a:p>
            <a:pPr algn="ctr"/>
            <a:r>
              <a:rPr lang="en-GB" sz="2000" b="1" dirty="0" smtClean="0">
                <a:latin typeface="Times New Roman" panose="02020603050405020304" pitchFamily="18" charset="0"/>
                <a:cs typeface="Times New Roman" panose="02020603050405020304" pitchFamily="18" charset="0"/>
              </a:rPr>
              <a:t>Professor Dr </a:t>
            </a:r>
            <a:r>
              <a:rPr lang="en-GB" sz="2000" b="1" dirty="0" err="1" smtClean="0">
                <a:latin typeface="Times New Roman" panose="02020603050405020304" pitchFamily="18" charset="0"/>
                <a:cs typeface="Times New Roman" panose="02020603050405020304" pitchFamily="18" charset="0"/>
              </a:rPr>
              <a:t>Dharminder</a:t>
            </a:r>
            <a:r>
              <a:rPr lang="en-GB" sz="2000" b="1" dirty="0" smtClean="0">
                <a:latin typeface="Times New Roman" panose="02020603050405020304" pitchFamily="18" charset="0"/>
                <a:cs typeface="Times New Roman" panose="02020603050405020304" pitchFamily="18" charset="0"/>
              </a:rPr>
              <a:t> Kumar – Chairperson</a:t>
            </a:r>
          </a:p>
          <a:p>
            <a:pPr algn="ctr"/>
            <a:r>
              <a:rPr lang="en-GB" sz="2000" b="1" dirty="0">
                <a:latin typeface="Times New Roman" panose="02020603050405020304" pitchFamily="18" charset="0"/>
                <a:cs typeface="Times New Roman" panose="02020603050405020304" pitchFamily="18" charset="0"/>
              </a:rPr>
              <a:t>Professor Dr </a:t>
            </a:r>
            <a:r>
              <a:rPr lang="en-GB" sz="2000" b="1" dirty="0" err="1" smtClean="0">
                <a:latin typeface="Times New Roman" panose="02020603050405020304" pitchFamily="18" charset="0"/>
                <a:cs typeface="Times New Roman" panose="02020603050405020304" pitchFamily="18" charset="0"/>
              </a:rPr>
              <a:t>Ramu</a:t>
            </a:r>
            <a:r>
              <a:rPr lang="en-GB" sz="2000" b="1" dirty="0" smtClean="0">
                <a:latin typeface="Times New Roman" panose="02020603050405020304" pitchFamily="18" charset="0"/>
                <a:cs typeface="Times New Roman" panose="02020603050405020304" pitchFamily="18" charset="0"/>
              </a:rPr>
              <a:t> </a:t>
            </a:r>
            <a:r>
              <a:rPr lang="en-GB" sz="2000" b="1" dirty="0" err="1" smtClean="0">
                <a:latin typeface="Times New Roman" panose="02020603050405020304" pitchFamily="18" charset="0"/>
                <a:cs typeface="Times New Roman" panose="02020603050405020304" pitchFamily="18" charset="0"/>
              </a:rPr>
              <a:t>Nagarajapillai</a:t>
            </a:r>
            <a:r>
              <a:rPr lang="en-GB" sz="2000" b="1" dirty="0" smtClean="0">
                <a:latin typeface="Times New Roman" panose="02020603050405020304" pitchFamily="18" charset="0"/>
                <a:cs typeface="Times New Roman" panose="02020603050405020304" pitchFamily="18" charset="0"/>
              </a:rPr>
              <a:t> – Member Coordinator </a:t>
            </a:r>
          </a:p>
          <a:p>
            <a:pPr algn="ctr"/>
            <a:r>
              <a:rPr lang="en-GB" sz="2000" b="1" dirty="0">
                <a:latin typeface="Times New Roman" panose="02020603050405020304" pitchFamily="18" charset="0"/>
                <a:cs typeface="Times New Roman" panose="02020603050405020304" pitchFamily="18" charset="0"/>
              </a:rPr>
              <a:t>Professor Dr </a:t>
            </a:r>
            <a:r>
              <a:rPr lang="en-GB" sz="2000" b="1" dirty="0" smtClean="0">
                <a:latin typeface="Times New Roman" panose="02020603050405020304" pitchFamily="18" charset="0"/>
                <a:cs typeface="Times New Roman" panose="02020603050405020304" pitchFamily="18" charset="0"/>
              </a:rPr>
              <a:t>R </a:t>
            </a:r>
            <a:r>
              <a:rPr lang="en-GB" sz="2000" b="1" dirty="0" err="1" smtClean="0">
                <a:latin typeface="Times New Roman" panose="02020603050405020304" pitchFamily="18" charset="0"/>
                <a:cs typeface="Times New Roman" panose="02020603050405020304" pitchFamily="18" charset="0"/>
              </a:rPr>
              <a:t>Kittappa</a:t>
            </a:r>
            <a:r>
              <a:rPr lang="en-GB" sz="2000" b="1" dirty="0" smtClean="0">
                <a:latin typeface="Times New Roman" panose="02020603050405020304" pitchFamily="18" charset="0"/>
                <a:cs typeface="Times New Roman" panose="02020603050405020304" pitchFamily="18" charset="0"/>
              </a:rPr>
              <a:t> </a:t>
            </a:r>
            <a:r>
              <a:rPr lang="en-GB" sz="2000" b="1" dirty="0" err="1" smtClean="0">
                <a:latin typeface="Times New Roman" panose="02020603050405020304" pitchFamily="18" charset="0"/>
                <a:cs typeface="Times New Roman" panose="02020603050405020304" pitchFamily="18" charset="0"/>
              </a:rPr>
              <a:t>Vaithiyanathan</a:t>
            </a:r>
            <a:r>
              <a:rPr lang="en-GB" sz="2000" b="1" dirty="0" smtClean="0">
                <a:latin typeface="Times New Roman" panose="02020603050405020304" pitchFamily="18" charset="0"/>
                <a:cs typeface="Times New Roman" panose="02020603050405020304" pitchFamily="18" charset="0"/>
              </a:rPr>
              <a:t> Member</a:t>
            </a:r>
            <a:endParaRPr lang="en-US"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720" y="1508760"/>
            <a:ext cx="6019800" cy="3124199"/>
          </a:xfrm>
          <a:prstGeom prst="rect">
            <a:avLst/>
          </a:prstGeom>
        </p:spPr>
      </p:pic>
    </p:spTree>
    <p:extLst>
      <p:ext uri="{BB962C8B-B14F-4D97-AF65-F5344CB8AC3E}">
        <p14:creationId xmlns:p14="http://schemas.microsoft.com/office/powerpoint/2010/main" val="425354672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cap="none" dirty="0" smtClean="0">
                <a:latin typeface="Times New Roman" panose="02020603050405020304" pitchFamily="18" charset="0"/>
                <a:cs typeface="Times New Roman" panose="02020603050405020304" pitchFamily="18" charset="0"/>
              </a:rPr>
              <a:t>Library Support</a:t>
            </a:r>
            <a:endParaRPr lang="en-IN" sz="28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295400"/>
            <a:ext cx="10820399" cy="5288280"/>
          </a:xfrm>
        </p:spPr>
        <p:txBody>
          <a:bodyPr>
            <a:normAutofit/>
          </a:bodyPr>
          <a:lstStyle/>
          <a:p>
            <a:pPr marL="0" indent="0" algn="ctr">
              <a:buNone/>
            </a:pPr>
            <a:r>
              <a:rPr lang="en-US" sz="2400" b="1" dirty="0" smtClean="0">
                <a:latin typeface="Times New Roman" panose="02020603050405020304" pitchFamily="18" charset="0"/>
                <a:cs typeface="Times New Roman" panose="02020603050405020304" pitchFamily="18" charset="0"/>
              </a:rPr>
              <a:t>Textbooks – 1. Success Avenue – Compulsory English </a:t>
            </a:r>
          </a:p>
          <a:p>
            <a:pPr marL="0" indent="0" algn="ctr">
              <a:buNone/>
            </a:pP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2. Pearls of Wisdom – Additional English</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dirty="0" smtClean="0">
                <a:latin typeface="Times New Roman" panose="02020603050405020304" pitchFamily="18" charset="0"/>
                <a:cs typeface="Times New Roman" panose="02020603050405020304" pitchFamily="18" charset="0"/>
              </a:rPr>
              <a:t>Literature –</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All genres</a:t>
            </a:r>
          </a:p>
          <a:p>
            <a:pPr marL="0" indent="0" algn="ctr">
              <a:buNone/>
            </a:pPr>
            <a:r>
              <a:rPr lang="en-US" sz="2400" b="1" dirty="0" smtClean="0">
                <a:latin typeface="Times New Roman" panose="02020603050405020304" pitchFamily="18" charset="0"/>
                <a:cs typeface="Times New Roman" panose="02020603050405020304" pitchFamily="18" charset="0"/>
              </a:rPr>
              <a:t>Total Collection of Books: 4800</a:t>
            </a:r>
          </a:p>
          <a:p>
            <a:pPr marL="0" indent="0" algn="ctr">
              <a:buNone/>
            </a:pPr>
            <a:r>
              <a:rPr lang="en-US" sz="2400" b="1" dirty="0" smtClean="0">
                <a:latin typeface="Times New Roman" panose="02020603050405020304" pitchFamily="18" charset="0"/>
                <a:cs typeface="Times New Roman" panose="02020603050405020304" pitchFamily="18" charset="0"/>
              </a:rPr>
              <a:t>  </a:t>
            </a:r>
            <a:endParaRPr lang="en-IN"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630168"/>
            <a:ext cx="7879080" cy="2953512"/>
          </a:xfrm>
          <a:prstGeom prst="rect">
            <a:avLst/>
          </a:prstGeom>
        </p:spPr>
      </p:pic>
    </p:spTree>
    <p:extLst>
      <p:ext uri="{BB962C8B-B14F-4D97-AF65-F5344CB8AC3E}">
        <p14:creationId xmlns:p14="http://schemas.microsoft.com/office/powerpoint/2010/main" val="3984748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63774"/>
            <a:ext cx="11582400" cy="573205"/>
          </a:xfrm>
        </p:spPr>
        <p:txBody>
          <a:bodyPr>
            <a:normAutofit fontScale="90000"/>
          </a:bodyPr>
          <a:lstStyle/>
          <a:p>
            <a:pPr algn="ctr"/>
            <a:r>
              <a:rPr lang="en-US" cap="none" dirty="0" smtClean="0">
                <a:latin typeface="Times New Roman" panose="02020603050405020304" pitchFamily="18" charset="0"/>
                <a:cs typeface="Times New Roman" panose="02020603050405020304" pitchFamily="18" charset="0"/>
              </a:rPr>
              <a:t>Language Laboratory </a:t>
            </a:r>
            <a:endParaRPr lang="en-IN" cap="none"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55392" y="832513"/>
            <a:ext cx="5279408" cy="580544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 y="832514"/>
            <a:ext cx="5680426" cy="5805440"/>
          </a:xfrm>
          <a:prstGeom prst="rect">
            <a:avLst/>
          </a:prstGeom>
        </p:spPr>
      </p:pic>
    </p:spTree>
    <p:extLst>
      <p:ext uri="{BB962C8B-B14F-4D97-AF65-F5344CB8AC3E}">
        <p14:creationId xmlns:p14="http://schemas.microsoft.com/office/powerpoint/2010/main" val="27868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739" y="122830"/>
            <a:ext cx="10822675" cy="1091821"/>
          </a:xfrm>
        </p:spPr>
        <p:txBody>
          <a:bodyPr>
            <a:noAutofit/>
          </a:bodyPr>
          <a:lstStyle/>
          <a:p>
            <a:pPr algn="ctr"/>
            <a:r>
              <a:rPr lang="mr-IN" sz="3200" b="1" cap="none" dirty="0" smtClean="0">
                <a:solidFill>
                  <a:schemeClr val="tx1"/>
                </a:solidFill>
                <a:latin typeface="Times New Roman" panose="02020603050405020304" pitchFamily="18" charset="0"/>
              </a:rPr>
              <a:t>Six Day Certificate Course </a:t>
            </a:r>
            <a:r>
              <a:rPr lang="en-US" sz="3200" b="1" cap="none" dirty="0" err="1" smtClean="0">
                <a:solidFill>
                  <a:schemeClr val="tx1"/>
                </a:solidFill>
                <a:latin typeface="Times New Roman" panose="02020603050405020304" pitchFamily="18" charset="0"/>
              </a:rPr>
              <a:t>i</a:t>
            </a:r>
            <a:r>
              <a:rPr lang="mr-IN" sz="3200" b="1" cap="none" dirty="0" smtClean="0">
                <a:solidFill>
                  <a:schemeClr val="tx1"/>
                </a:solidFill>
                <a:latin typeface="Times New Roman" panose="02020603050405020304" pitchFamily="18" charset="0"/>
              </a:rPr>
              <a:t>n Language Skills</a:t>
            </a:r>
            <a:r>
              <a:rPr lang="en-US" sz="2800" b="1" cap="none" dirty="0" smtClean="0">
                <a:solidFill>
                  <a:schemeClr val="tx1"/>
                </a:solidFill>
                <a:latin typeface="Times New Roman" panose="02020603050405020304" pitchFamily="18" charset="0"/>
                <a:cs typeface="Times New Roman" panose="02020603050405020304" pitchFamily="18" charset="0"/>
              </a:rPr>
              <a:t/>
            </a:r>
            <a:br>
              <a:rPr lang="en-US" sz="2800" b="1" cap="none" dirty="0" smtClean="0">
                <a:solidFill>
                  <a:schemeClr val="tx1"/>
                </a:solidFill>
                <a:latin typeface="Times New Roman" panose="02020603050405020304" pitchFamily="18" charset="0"/>
                <a:cs typeface="Times New Roman" panose="02020603050405020304" pitchFamily="18" charset="0"/>
              </a:rPr>
            </a:br>
            <a:r>
              <a:rPr lang="en-GB" sz="2000" b="1" cap="none"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12</a:t>
            </a:r>
            <a:r>
              <a:rPr lang="en-GB" sz="2000" b="1" cap="none" baseline="30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a:t>
            </a:r>
            <a:r>
              <a:rPr lang="en-GB" sz="2000" b="1" cap="none"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February 2024 to 17</a:t>
            </a:r>
            <a:r>
              <a:rPr lang="en-GB" sz="2000" b="1" cap="none" baseline="30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a:t>
            </a:r>
            <a:r>
              <a:rPr lang="en-GB" sz="2000" b="1" cap="none"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February 2024</a:t>
            </a:r>
            <a:br>
              <a:rPr lang="en-GB" sz="2000" b="1" cap="none"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r>
              <a:rPr lang="en-GB" sz="2000" b="1" cap="none" dirty="0" smtClean="0">
                <a:latin typeface="Times New Roman" panose="02020603050405020304" pitchFamily="18" charset="0"/>
                <a:cs typeface="Times New Roman" panose="02020603050405020304" pitchFamily="18" charset="0"/>
              </a:rPr>
              <a:t>170 Students Actively Attended the Course. </a:t>
            </a:r>
            <a:r>
              <a:rPr lang="mr-IN" sz="1800" b="1" dirty="0">
                <a:latin typeface="Times New Roman" panose="02020603050405020304" pitchFamily="18" charset="0"/>
              </a:rPr>
              <a:t/>
            </a:r>
            <a:br>
              <a:rPr lang="mr-IN" sz="1800" b="1" dirty="0">
                <a:latin typeface="Times New Roman" panose="02020603050405020304" pitchFamily="18" charset="0"/>
              </a:rPr>
            </a:br>
            <a:endParaRPr lang="en-US" sz="1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Subtitle 2"/>
          <p:cNvSpPr>
            <a:spLocks noGrp="1"/>
          </p:cNvSpPr>
          <p:nvPr>
            <p:ph type="subTitle" idx="1"/>
          </p:nvPr>
        </p:nvSpPr>
        <p:spPr>
          <a:xfrm>
            <a:off x="0" y="2442949"/>
            <a:ext cx="12076387" cy="4234798"/>
          </a:xfrm>
        </p:spPr>
        <p:txBody>
          <a:bodyPr>
            <a:noAutofit/>
          </a:bodyPr>
          <a:lstStyle/>
          <a:p>
            <a:r>
              <a:rPr lang="en-GB" sz="2400" b="1" dirty="0" smtClean="0">
                <a:latin typeface="Times New Roman" panose="02020603050405020304" pitchFamily="18" charset="0"/>
                <a:cs typeface="Times New Roman" panose="02020603050405020304" pitchFamily="18" charset="0"/>
              </a:rPr>
              <a:t>			</a:t>
            </a:r>
            <a:endParaRPr lang="mr-IN" sz="1800" b="1" dirty="0">
              <a:latin typeface="Times New Roman" panose="02020603050405020304" pitchFamily="18" charset="0"/>
            </a:endParaRPr>
          </a:p>
          <a:p>
            <a:pPr algn="ctr"/>
            <a:endParaRPr lang="mr-IN" sz="1800" b="1" dirty="0">
              <a:latin typeface="Times New Roman" panose="02020603050405020304" pitchFamily="18" charset="0"/>
            </a:endParaRPr>
          </a:p>
          <a:p>
            <a:pPr algn="ctr"/>
            <a:endParaRPr lang="mr-IN" sz="1800" b="1" dirty="0">
              <a:latin typeface="Times New Roman" panose="02020603050405020304" pitchFamily="18" charset="0"/>
            </a:endParaRPr>
          </a:p>
          <a:p>
            <a:pPr algn="ctr"/>
            <a:endParaRPr lang="mr-IN" sz="1800" b="1" dirty="0">
              <a:latin typeface="Times New Roman" panose="02020603050405020304" pitchFamily="18" charset="0"/>
            </a:endParaRPr>
          </a:p>
          <a:p>
            <a:pPr algn="ctr"/>
            <a:endParaRPr lang="mr-IN" sz="1800" b="1" dirty="0">
              <a:latin typeface="Times New Roman" panose="02020603050405020304" pitchFamily="18" charset="0"/>
            </a:endParaRPr>
          </a:p>
          <a:p>
            <a:pPr algn="l"/>
            <a:endParaRPr lang="en-US" sz="1800" b="1" dirty="0" smtClean="0">
              <a:latin typeface="Times New Roman" panose="02020603050405020304" pitchFamily="18" charset="0"/>
              <a:cs typeface="Times New Roman" panose="02020603050405020304" pitchFamily="18" charset="0"/>
            </a:endParaRPr>
          </a:p>
          <a:p>
            <a:pPr algn="l"/>
            <a:endParaRPr lang="en-US" sz="1800" b="1" dirty="0" smtClean="0">
              <a:latin typeface="Times New Roman" panose="02020603050405020304" pitchFamily="18" charset="0"/>
              <a:cs typeface="Times New Roman" panose="02020603050405020304" pitchFamily="18" charset="0"/>
            </a:endParaRPr>
          </a:p>
          <a:p>
            <a:pPr algn="l"/>
            <a:endParaRPr lang="en-US" sz="1800" b="1" dirty="0" smtClean="0">
              <a:latin typeface="Times New Roman" panose="02020603050405020304" pitchFamily="18" charset="0"/>
              <a:cs typeface="Times New Roman" panose="02020603050405020304" pitchFamily="18" charset="0"/>
            </a:endParaRPr>
          </a:p>
          <a:p>
            <a:pPr algn="l"/>
            <a:endParaRPr lang="en-US" sz="1800" b="1" dirty="0" smtClean="0">
              <a:latin typeface="Times New Roman" panose="02020603050405020304" pitchFamily="18" charset="0"/>
              <a:cs typeface="Times New Roman" panose="02020603050405020304" pitchFamily="18" charset="0"/>
            </a:endParaRPr>
          </a:p>
          <a:p>
            <a:pPr algn="l"/>
            <a:endParaRPr lang="en-US" sz="1800" b="1" dirty="0" smtClean="0">
              <a:latin typeface="Times New Roman" panose="02020603050405020304" pitchFamily="18" charset="0"/>
              <a:cs typeface="Times New Roman" panose="02020603050405020304" pitchFamily="18" charset="0"/>
            </a:endParaRPr>
          </a:p>
          <a:p>
            <a:pPr algn="l"/>
            <a:r>
              <a:rPr lang="en-US" sz="1800" b="1" dirty="0" smtClean="0">
                <a:latin typeface="Times New Roman" panose="02020603050405020304" pitchFamily="18" charset="0"/>
                <a:cs typeface="Times New Roman" panose="02020603050405020304" pitchFamily="18" charset="0"/>
              </a:rPr>
              <a:t>            </a:t>
            </a:r>
            <a:r>
              <a:rPr lang="mr-IN" sz="1800" b="1" dirty="0" smtClean="0">
                <a:latin typeface="Times New Roman" panose="02020603050405020304" pitchFamily="18" charset="0"/>
              </a:rPr>
              <a:t>    </a:t>
            </a:r>
            <a:endParaRPr lang="en-US" sz="1800" b="1" dirty="0" smtClean="0">
              <a:latin typeface="Times New Roman" panose="02020603050405020304" pitchFamily="18" charset="0"/>
            </a:endParaRPr>
          </a:p>
          <a:p>
            <a:pPr algn="l"/>
            <a:r>
              <a:rPr lang="mr-IN" sz="1800" b="1" dirty="0" smtClean="0">
                <a:latin typeface="Times New Roman" panose="02020603050405020304" pitchFamily="18" charset="0"/>
              </a:rPr>
              <a:t> </a:t>
            </a:r>
            <a:r>
              <a:rPr lang="en-US" sz="1800" b="1" dirty="0" smtClean="0">
                <a:latin typeface="Times New Roman" panose="02020603050405020304" pitchFamily="18" charset="0"/>
              </a:rPr>
              <a:t>            </a:t>
            </a:r>
            <a:r>
              <a:rPr lang="mr-IN" sz="1800" b="1" dirty="0" smtClean="0">
                <a:latin typeface="Times New Roman" panose="02020603050405020304" pitchFamily="18" charset="0"/>
              </a:rPr>
              <a:t> Sharvari </a:t>
            </a:r>
            <a:r>
              <a:rPr lang="mr-IN" sz="1800" b="1" dirty="0">
                <a:latin typeface="Times New Roman" panose="02020603050405020304" pitchFamily="18" charset="0"/>
              </a:rPr>
              <a:t>and </a:t>
            </a:r>
            <a:r>
              <a:rPr lang="en-US" sz="1800" b="1" dirty="0">
                <a:latin typeface="Times New Roman" panose="02020603050405020304" pitchFamily="18" charset="0"/>
                <a:cs typeface="Times New Roman" panose="02020603050405020304" pitchFamily="18" charset="0"/>
              </a:rPr>
              <a:t>B</a:t>
            </a:r>
            <a:r>
              <a:rPr lang="mr-IN" sz="1800" b="1" dirty="0">
                <a:latin typeface="Times New Roman" panose="02020603050405020304" pitchFamily="18" charset="0"/>
              </a:rPr>
              <a:t>havik – </a:t>
            </a:r>
            <a:r>
              <a:rPr lang="en-US" sz="1800" b="1" dirty="0">
                <a:latin typeface="Times New Roman" panose="02020603050405020304" pitchFamily="18" charset="0"/>
                <a:cs typeface="Times New Roman" panose="02020603050405020304" pitchFamily="18" charset="0"/>
              </a:rPr>
              <a:t>Student </a:t>
            </a:r>
            <a:r>
              <a:rPr lang="mr-IN" sz="1800" b="1" dirty="0">
                <a:latin typeface="Times New Roman" panose="02020603050405020304" pitchFamily="18" charset="0"/>
              </a:rPr>
              <a:t>Anchors</a:t>
            </a:r>
            <a:r>
              <a:rPr lang="mr-IN" sz="1800" dirty="0">
                <a:latin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mr-IN" sz="1800" b="1" dirty="0" smtClean="0">
                <a:latin typeface="Times New Roman" panose="02020603050405020304" pitchFamily="18" charset="0"/>
              </a:rPr>
              <a:t>Principal’s </a:t>
            </a:r>
            <a:r>
              <a:rPr lang="mr-IN" sz="1800" b="1" dirty="0">
                <a:latin typeface="Times New Roman" panose="02020603050405020304" pitchFamily="18" charset="0"/>
              </a:rPr>
              <a:t>Inaugural Address</a:t>
            </a:r>
            <a:endParaRPr lang="en-US" sz="2000" b="1" dirty="0">
              <a:latin typeface="Times New Roman" panose="02020603050405020304" pitchFamily="18" charset="0"/>
              <a:cs typeface="Times New Roman" panose="02020603050405020304" pitchFamily="18" charset="0"/>
            </a:endParaRPr>
          </a:p>
          <a:p>
            <a:pPr algn="ctr"/>
            <a:r>
              <a:rPr lang="en-US" sz="1800" b="1" dirty="0" smtClean="0">
                <a:latin typeface="Times New Roman" panose="02020603050405020304" pitchFamily="18" charset="0"/>
                <a:cs typeface="Times New Roman" panose="02020603050405020304" pitchFamily="18" charset="0"/>
              </a:rPr>
              <a:t>On </a:t>
            </a:r>
            <a:r>
              <a:rPr lang="en-US" sz="1800" b="1" dirty="0">
                <a:latin typeface="Times New Roman" panose="02020603050405020304" pitchFamily="18" charset="0"/>
                <a:cs typeface="Times New Roman" panose="02020603050405020304" pitchFamily="18" charset="0"/>
              </a:rPr>
              <a:t>the stage, Dr </a:t>
            </a:r>
            <a:r>
              <a:rPr lang="mr-IN" sz="1800" b="1" dirty="0">
                <a:latin typeface="Times New Roman" panose="02020603050405020304" pitchFamily="18" charset="0"/>
              </a:rPr>
              <a:t>Premji Parmar</a:t>
            </a:r>
            <a:r>
              <a:rPr lang="en-US" sz="1800" b="1" dirty="0">
                <a:latin typeface="Times New Roman" panose="02020603050405020304" pitchFamily="18" charset="0"/>
                <a:cs typeface="Times New Roman" panose="02020603050405020304" pitchFamily="18" charset="0"/>
              </a:rPr>
              <a:t>, Vice </a:t>
            </a:r>
            <a:r>
              <a:rPr lang="en-US" sz="1800" b="1" dirty="0" err="1" smtClean="0">
                <a:latin typeface="Times New Roman" panose="02020603050405020304" pitchFamily="18" charset="0"/>
                <a:cs typeface="Times New Roman" panose="02020603050405020304" pitchFamily="18" charset="0"/>
              </a:rPr>
              <a:t>Princ</a:t>
            </a:r>
            <a:r>
              <a:rPr lang="mr-IN" sz="1800" b="1" dirty="0" smtClean="0">
                <a:latin typeface="Times New Roman" panose="02020603050405020304" pitchFamily="18" charset="0"/>
                <a:cs typeface="Times New Roman" panose="02020603050405020304" pitchFamily="18" charset="0"/>
              </a:rPr>
              <a:t>i</a:t>
            </a:r>
            <a:r>
              <a:rPr lang="en-US" sz="1800" b="1" dirty="0" smtClean="0">
                <a:latin typeface="Times New Roman" panose="02020603050405020304" pitchFamily="18" charset="0"/>
                <a:cs typeface="Times New Roman" panose="02020603050405020304" pitchFamily="18" charset="0"/>
              </a:rPr>
              <a:t>pals </a:t>
            </a:r>
            <a:r>
              <a:rPr lang="en-US" sz="1800" b="1" dirty="0">
                <a:latin typeface="Times New Roman" panose="02020603050405020304" pitchFamily="18" charset="0"/>
                <a:cs typeface="Times New Roman" panose="02020603050405020304" pitchFamily="18" charset="0"/>
              </a:rPr>
              <a:t>Professor GV </a:t>
            </a:r>
            <a:r>
              <a:rPr lang="en-US" sz="1800" b="1" dirty="0" err="1">
                <a:latin typeface="Times New Roman" panose="02020603050405020304" pitchFamily="18" charset="0"/>
                <a:cs typeface="Times New Roman" panose="02020603050405020304" pitchFamily="18" charset="0"/>
              </a:rPr>
              <a:t>Kayande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Patil</a:t>
            </a:r>
            <a:r>
              <a:rPr lang="en-US" sz="1800" b="1" dirty="0">
                <a:latin typeface="Times New Roman" panose="02020603050405020304" pitchFamily="18" charset="0"/>
                <a:cs typeface="Times New Roman" panose="02020603050405020304" pitchFamily="18" charset="0"/>
              </a:rPr>
              <a:t>, Dr Prasad Kulkarni and Dr </a:t>
            </a:r>
            <a:r>
              <a:rPr lang="en-US" sz="1800" b="1" dirty="0" err="1">
                <a:latin typeface="Times New Roman" panose="02020603050405020304" pitchFamily="18" charset="0"/>
                <a:cs typeface="Times New Roman" panose="02020603050405020304" pitchFamily="18" charset="0"/>
              </a:rPr>
              <a:t>Leena</a:t>
            </a:r>
            <a:r>
              <a:rPr lang="en-US" sz="1800" b="1" dirty="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Bhat</a:t>
            </a:r>
            <a:endParaRPr lang="mr-IN" sz="1800" b="1" dirty="0">
              <a:latin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829" y="1424067"/>
            <a:ext cx="5489052" cy="448541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6889" b="16128"/>
          <a:stretch/>
        </p:blipFill>
        <p:spPr>
          <a:xfrm>
            <a:off x="487680" y="1424066"/>
            <a:ext cx="5516880" cy="4485415"/>
          </a:xfrm>
          <a:prstGeom prst="rect">
            <a:avLst/>
          </a:prstGeom>
        </p:spPr>
      </p:pic>
    </p:spTree>
    <p:extLst>
      <p:ext uri="{BB962C8B-B14F-4D97-AF65-F5344CB8AC3E}">
        <p14:creationId xmlns:p14="http://schemas.microsoft.com/office/powerpoint/2010/main" val="410346251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13" y="1648918"/>
            <a:ext cx="11632367" cy="4841823"/>
          </a:xfrm>
        </p:spPr>
        <p:txBody>
          <a:bodyPr>
            <a:normAutofit fontScale="90000"/>
          </a:bodyPr>
          <a:lstStyle/>
          <a:p>
            <a:pPr algn="ct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IN" b="1" dirty="0"/>
              <a:t/>
            </a:r>
            <a:br>
              <a:rPr lang="en-IN" b="1" dirty="0"/>
            </a:br>
            <a:r>
              <a:rPr lang="en-IN" b="1" dirty="0" smtClean="0"/>
              <a:t/>
            </a:r>
            <a:br>
              <a:rPr lang="en-IN" b="1" dirty="0" smtClean="0"/>
            </a:br>
            <a:r>
              <a:rPr lang="en-GB" sz="2200" b="1" cap="none" dirty="0" smtClean="0">
                <a:latin typeface="Times New Roman" panose="02020603050405020304" pitchFamily="18" charset="0"/>
                <a:cs typeface="Times New Roman" panose="02020603050405020304" pitchFamily="18" charset="0"/>
              </a:rPr>
              <a:t>Dr </a:t>
            </a:r>
            <a:r>
              <a:rPr lang="en-GB" sz="2200" b="1" cap="none" dirty="0" err="1">
                <a:latin typeface="Times New Roman" panose="02020603050405020304" pitchFamily="18" charset="0"/>
                <a:cs typeface="Times New Roman" panose="02020603050405020304" pitchFamily="18" charset="0"/>
              </a:rPr>
              <a:t>Premji</a:t>
            </a:r>
            <a:r>
              <a:rPr lang="en-GB" sz="2200" b="1" cap="none" dirty="0">
                <a:latin typeface="Times New Roman" panose="02020603050405020304" pitchFamily="18" charset="0"/>
                <a:cs typeface="Times New Roman" panose="02020603050405020304" pitchFamily="18" charset="0"/>
              </a:rPr>
              <a:t> </a:t>
            </a:r>
            <a:r>
              <a:rPr lang="en-GB" sz="2200" b="1" cap="none" dirty="0" err="1">
                <a:latin typeface="Times New Roman" panose="02020603050405020304" pitchFamily="18" charset="0"/>
                <a:cs typeface="Times New Roman" panose="02020603050405020304" pitchFamily="18" charset="0"/>
              </a:rPr>
              <a:t>Parmar’s</a:t>
            </a:r>
            <a:r>
              <a:rPr lang="en-GB" sz="2200" b="1" cap="none" dirty="0">
                <a:latin typeface="Times New Roman" panose="02020603050405020304" pitchFamily="18" charset="0"/>
                <a:cs typeface="Times New Roman" panose="02020603050405020304" pitchFamily="18" charset="0"/>
              </a:rPr>
              <a:t> GUEST LECTURE on You Attitude</a:t>
            </a:r>
            <a:br>
              <a:rPr lang="en-GB" sz="2200" b="1" cap="none" dirty="0">
                <a:latin typeface="Times New Roman" panose="02020603050405020304" pitchFamily="18" charset="0"/>
                <a:cs typeface="Times New Roman" panose="02020603050405020304" pitchFamily="18" charset="0"/>
              </a:rPr>
            </a:br>
            <a:r>
              <a:rPr lang="en-GB" sz="2200" b="1" cap="none" dirty="0">
                <a:latin typeface="Times New Roman" panose="02020603050405020304" pitchFamily="18" charset="0"/>
                <a:cs typeface="Times New Roman" panose="02020603050405020304" pitchFamily="18" charset="0"/>
              </a:rPr>
              <a:t>Day 1 </a:t>
            </a: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4212" y="269825"/>
            <a:ext cx="11173008" cy="629586"/>
          </a:xfrm>
        </p:spPr>
        <p:txBody>
          <a:bodyPr>
            <a:noAutofit/>
          </a:bodyPr>
          <a:lstStyle/>
          <a:p>
            <a:pPr algn="ctr">
              <a:buNone/>
            </a:pPr>
            <a:r>
              <a:rPr lang="mr-IN" sz="2400" b="1" dirty="0" smtClean="0">
                <a:latin typeface="Times New Roman" panose="02020603050405020304" pitchFamily="18" charset="0"/>
              </a:rPr>
              <a:t>Six Day Certificate Course </a:t>
            </a:r>
            <a:r>
              <a:rPr lang="en-US" sz="2400" b="1" dirty="0" err="1" smtClean="0">
                <a:latin typeface="Times New Roman" panose="02020603050405020304" pitchFamily="18" charset="0"/>
              </a:rPr>
              <a:t>i</a:t>
            </a:r>
            <a:r>
              <a:rPr lang="mr-IN" sz="2400" b="1" dirty="0" smtClean="0">
                <a:latin typeface="Times New Roman" panose="02020603050405020304" pitchFamily="18" charset="0"/>
              </a:rPr>
              <a:t>n Language Skills</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1048"/>
          <a:stretch/>
        </p:blipFill>
        <p:spPr>
          <a:xfrm>
            <a:off x="441960" y="899411"/>
            <a:ext cx="5654040" cy="502371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6627" b="12139"/>
          <a:stretch/>
        </p:blipFill>
        <p:spPr>
          <a:xfrm>
            <a:off x="6205929" y="899412"/>
            <a:ext cx="5544112" cy="5023716"/>
          </a:xfrm>
          <a:prstGeom prst="rect">
            <a:avLst/>
          </a:prstGeom>
        </p:spPr>
      </p:pic>
    </p:spTree>
    <p:extLst>
      <p:ext uri="{BB962C8B-B14F-4D97-AF65-F5344CB8AC3E}">
        <p14:creationId xmlns:p14="http://schemas.microsoft.com/office/powerpoint/2010/main" val="2038519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6" y="1072055"/>
            <a:ext cx="11908219" cy="5785945"/>
          </a:xfrm>
        </p:spPr>
        <p:txBody>
          <a:bodyPr>
            <a:normAutofit fontScale="90000"/>
          </a:bodyPr>
          <a:lstStyle/>
          <a:p>
            <a:pPr algn="ctr"/>
            <a:r>
              <a:rPr lang="en-GB" b="1" dirty="0"/>
              <a:t/>
            </a:r>
            <a:br>
              <a:rPr lang="en-GB"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mr-IN" b="1" dirty="0"/>
              <a:t>												</a:t>
            </a:r>
            <a:br>
              <a:rPr lang="mr-IN" b="1" dirty="0"/>
            </a:br>
            <a:r>
              <a:rPr lang="en-US" sz="2200" b="1" cap="none" dirty="0" err="1" smtClean="0">
                <a:latin typeface="Times New Roman" panose="02020603050405020304" pitchFamily="18" charset="0"/>
                <a:cs typeface="Times New Roman" panose="02020603050405020304" pitchFamily="18" charset="0"/>
              </a:rPr>
              <a:t>Ms</a:t>
            </a:r>
            <a:r>
              <a:rPr lang="en-US" sz="2200" b="1" cap="none" dirty="0" smtClean="0">
                <a:latin typeface="Times New Roman" panose="02020603050405020304" pitchFamily="18" charset="0"/>
                <a:cs typeface="Times New Roman" panose="02020603050405020304" pitchFamily="18" charset="0"/>
              </a:rPr>
              <a:t> </a:t>
            </a:r>
            <a:r>
              <a:rPr lang="en-US" sz="2200" b="1" cap="none" dirty="0" err="1">
                <a:latin typeface="Times New Roman" panose="02020603050405020304" pitchFamily="18" charset="0"/>
                <a:cs typeface="Times New Roman" panose="02020603050405020304" pitchFamily="18" charset="0"/>
              </a:rPr>
              <a:t>Ananya</a:t>
            </a:r>
            <a:r>
              <a:rPr lang="en-US" sz="2200" b="1" cap="none" dirty="0">
                <a:latin typeface="Times New Roman" panose="02020603050405020304" pitchFamily="18" charset="0"/>
                <a:cs typeface="Times New Roman" panose="02020603050405020304" pitchFamily="18" charset="0"/>
              </a:rPr>
              <a:t> </a:t>
            </a:r>
            <a:r>
              <a:rPr lang="en-US" sz="2200" b="1" cap="none" dirty="0" smtClean="0">
                <a:latin typeface="Times New Roman" panose="02020603050405020304" pitchFamily="18" charset="0"/>
                <a:cs typeface="Times New Roman" panose="02020603050405020304" pitchFamily="18" charset="0"/>
              </a:rPr>
              <a:t>Chaudhar</a:t>
            </a:r>
            <a:r>
              <a:rPr lang="en-US" sz="2200" b="1" cap="none" dirty="0">
                <a:latin typeface="Times New Roman" panose="02020603050405020304" pitchFamily="18" charset="0"/>
              </a:rPr>
              <a:t>y</a:t>
            </a:r>
            <a:r>
              <a:rPr lang="en-US" sz="2200" b="1" cap="none" dirty="0" smtClean="0">
                <a:latin typeface="Times New Roman" panose="02020603050405020304" pitchFamily="18" charset="0"/>
                <a:cs typeface="Times New Roman" panose="02020603050405020304" pitchFamily="18" charset="0"/>
              </a:rPr>
              <a:t> </a:t>
            </a:r>
            <a:r>
              <a:rPr lang="mr-IN" sz="2200" b="1" cap="none" dirty="0">
                <a:latin typeface="Times New Roman" panose="02020603050405020304" pitchFamily="18" charset="0"/>
              </a:rPr>
              <a:t>o</a:t>
            </a:r>
            <a:r>
              <a:rPr lang="en-US" sz="2200" b="1" cap="none" dirty="0">
                <a:latin typeface="Times New Roman" panose="02020603050405020304" pitchFamily="18" charset="0"/>
                <a:cs typeface="Times New Roman" panose="02020603050405020304" pitchFamily="18" charset="0"/>
              </a:rPr>
              <a:t>n Non Verbal Communication </a:t>
            </a:r>
            <a:r>
              <a:rPr lang="en-US" sz="2700" b="1" cap="none" dirty="0">
                <a:latin typeface="Times New Roman" panose="02020603050405020304" pitchFamily="18" charset="0"/>
                <a:cs typeface="Times New Roman" panose="02020603050405020304" pitchFamily="18" charset="0"/>
              </a:rPr>
              <a:t/>
            </a:r>
            <a:br>
              <a:rPr lang="en-US" sz="2700" b="1" cap="none" dirty="0">
                <a:latin typeface="Times New Roman" panose="02020603050405020304" pitchFamily="18" charset="0"/>
                <a:cs typeface="Times New Roman" panose="02020603050405020304" pitchFamily="18" charset="0"/>
              </a:rPr>
            </a:br>
            <a:r>
              <a:rPr lang="en-US" sz="2200" b="1" cap="none" dirty="0">
                <a:latin typeface="Times New Roman" panose="02020603050405020304" pitchFamily="18" charset="0"/>
                <a:cs typeface="Times New Roman" panose="02020603050405020304" pitchFamily="18" charset="0"/>
              </a:rPr>
              <a:t>Day </a:t>
            </a:r>
            <a:r>
              <a:rPr lang="en-US" sz="2200" b="1" dirty="0">
                <a:latin typeface="Times New Roman" panose="02020603050405020304" pitchFamily="18" charset="0"/>
                <a:cs typeface="Times New Roman" panose="02020603050405020304" pitchFamily="18" charset="0"/>
              </a:rPr>
              <a:t>2</a:t>
            </a:r>
            <a:endParaRPr lang="en-US" sz="31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4941" y="232012"/>
            <a:ext cx="11371154" cy="532263"/>
          </a:xfrm>
        </p:spPr>
        <p:txBody>
          <a:bodyPr>
            <a:normAutofit/>
          </a:bodyPr>
          <a:lstStyle/>
          <a:p>
            <a:pPr marL="0" indent="0" algn="ctr">
              <a:buNone/>
            </a:pPr>
            <a:r>
              <a:rPr lang="en-GB" sz="2400" b="1" dirty="0">
                <a:latin typeface="Times New Roman" panose="02020603050405020304" pitchFamily="18" charset="0"/>
                <a:cs typeface="Times New Roman" panose="02020603050405020304" pitchFamily="18" charset="0"/>
              </a:rPr>
              <a:t>Six Day Certificate Course in Language Skills </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59810"/>
            <a:ext cx="5302472" cy="51836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753" y="859809"/>
            <a:ext cx="5982487" cy="5183639"/>
          </a:xfrm>
          <a:prstGeom prst="rect">
            <a:avLst/>
          </a:prstGeom>
        </p:spPr>
      </p:pic>
    </p:spTree>
    <p:extLst>
      <p:ext uri="{BB962C8B-B14F-4D97-AF65-F5344CB8AC3E}">
        <p14:creationId xmlns:p14="http://schemas.microsoft.com/office/powerpoint/2010/main" val="1335602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282262"/>
            <a:ext cx="11202988" cy="5575738"/>
          </a:xfrm>
        </p:spPr>
        <p:txBody>
          <a:bodyPr>
            <a:noAutofit/>
          </a:bodyPr>
          <a:lstStyle/>
          <a:p>
            <a:pPr algn="ctr"/>
            <a:r>
              <a:rPr lang="en-GB" sz="2800" b="1" dirty="0"/>
              <a:t/>
            </a:r>
            <a:br>
              <a:rPr lang="en-GB"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IN" sz="2000" b="1" cap="none" dirty="0" err="1" smtClean="0">
                <a:latin typeface="Times New Roman" panose="02020603050405020304" pitchFamily="18" charset="0"/>
                <a:cs typeface="Times New Roman" panose="02020603050405020304" pitchFamily="18" charset="0"/>
              </a:rPr>
              <a:t>Uttam</a:t>
            </a:r>
            <a:r>
              <a:rPr lang="en-US" sz="2000" b="1" cap="none" dirty="0" smtClean="0">
                <a:latin typeface="Times New Roman" panose="02020603050405020304" pitchFamily="18" charset="0"/>
                <a:cs typeface="Times New Roman" panose="02020603050405020304" pitchFamily="18" charset="0"/>
              </a:rPr>
              <a:t> </a:t>
            </a:r>
            <a:r>
              <a:rPr lang="en-US" sz="2000" b="1" cap="none" dirty="0">
                <a:latin typeface="Times New Roman" panose="02020603050405020304" pitchFamily="18" charset="0"/>
                <a:cs typeface="Times New Roman" panose="02020603050405020304" pitchFamily="18" charset="0"/>
              </a:rPr>
              <a:t>Sonkamble </a:t>
            </a:r>
            <a:r>
              <a:rPr lang="mr-IN" sz="2000" b="1" cap="none" dirty="0">
                <a:latin typeface="Times New Roman" panose="02020603050405020304" pitchFamily="18" charset="0"/>
              </a:rPr>
              <a:t>o</a:t>
            </a:r>
            <a:r>
              <a:rPr lang="en-US" sz="2000" b="1" cap="none" dirty="0">
                <a:latin typeface="Times New Roman" panose="02020603050405020304" pitchFamily="18" charset="0"/>
                <a:cs typeface="Times New Roman" panose="02020603050405020304" pitchFamily="18" charset="0"/>
              </a:rPr>
              <a:t>n Verb – Nucleus </a:t>
            </a:r>
            <a:r>
              <a:rPr lang="en-US" sz="2400" b="1" cap="none" dirty="0">
                <a:latin typeface="Times New Roman" panose="02020603050405020304" pitchFamily="18" charset="0"/>
                <a:cs typeface="Times New Roman" panose="02020603050405020304" pitchFamily="18" charset="0"/>
              </a:rPr>
              <a:t/>
            </a:r>
            <a:br>
              <a:rPr lang="en-US" sz="2400" b="1" cap="none" dirty="0">
                <a:latin typeface="Times New Roman" panose="02020603050405020304" pitchFamily="18" charset="0"/>
                <a:cs typeface="Times New Roman" panose="02020603050405020304" pitchFamily="18" charset="0"/>
              </a:rPr>
            </a:br>
            <a:r>
              <a:rPr lang="en-US" sz="2400" b="1" cap="none" dirty="0">
                <a:latin typeface="Times New Roman" panose="02020603050405020304" pitchFamily="18" charset="0"/>
                <a:cs typeface="Times New Roman" panose="02020603050405020304" pitchFamily="18" charset="0"/>
              </a:rPr>
              <a:t>Day </a:t>
            </a:r>
            <a:r>
              <a:rPr lang="en-US" sz="2400" b="1" dirty="0">
                <a:latin typeface="Times New Roman" panose="02020603050405020304" pitchFamily="18" charset="0"/>
                <a:cs typeface="Times New Roman" panose="02020603050405020304" pitchFamily="18" charset="0"/>
              </a:rPr>
              <a:t>3</a:t>
            </a:r>
          </a:p>
        </p:txBody>
      </p:sp>
      <p:sp>
        <p:nvSpPr>
          <p:cNvPr id="3" name="Content Placeholder 2"/>
          <p:cNvSpPr>
            <a:spLocks noGrp="1"/>
          </p:cNvSpPr>
          <p:nvPr>
            <p:ph idx="1"/>
          </p:nvPr>
        </p:nvSpPr>
        <p:spPr>
          <a:xfrm>
            <a:off x="684212" y="359980"/>
            <a:ext cx="10887678" cy="486181"/>
          </a:xfrm>
        </p:spPr>
        <p:txBody>
          <a:bodyPr>
            <a:noAutofit/>
          </a:bodyPr>
          <a:lstStyle/>
          <a:p>
            <a:pPr marL="0" indent="0" algn="ctr">
              <a:buNone/>
            </a:pPr>
            <a:r>
              <a:rPr lang="en-GB" sz="2400" b="1" dirty="0" smtClean="0">
                <a:latin typeface="Times New Roman" panose="02020603050405020304" pitchFamily="18" charset="0"/>
                <a:cs typeface="Times New Roman" panose="02020603050405020304" pitchFamily="18" charset="0"/>
              </a:rPr>
              <a:t>Six </a:t>
            </a:r>
            <a:r>
              <a:rPr lang="en-GB" sz="2400" b="1" dirty="0">
                <a:latin typeface="Times New Roman" panose="02020603050405020304" pitchFamily="18" charset="0"/>
                <a:cs typeface="Times New Roman" panose="02020603050405020304" pitchFamily="18" charset="0"/>
              </a:rPr>
              <a:t>Day Certificate Course in Language Skills </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6759"/>
          <a:stretch/>
        </p:blipFill>
        <p:spPr>
          <a:xfrm>
            <a:off x="526556" y="955343"/>
            <a:ext cx="5558934" cy="462039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5773" b="17730"/>
          <a:stretch/>
        </p:blipFill>
        <p:spPr>
          <a:xfrm>
            <a:off x="6243146" y="955344"/>
            <a:ext cx="5506894" cy="4620394"/>
          </a:xfrm>
          <a:prstGeom prst="rect">
            <a:avLst/>
          </a:prstGeom>
        </p:spPr>
      </p:pic>
    </p:spTree>
    <p:extLst>
      <p:ext uri="{BB962C8B-B14F-4D97-AF65-F5344CB8AC3E}">
        <p14:creationId xmlns:p14="http://schemas.microsoft.com/office/powerpoint/2010/main" val="934757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7670"/>
            <a:ext cx="11202988" cy="5670330"/>
          </a:xfrm>
        </p:spPr>
        <p:txBody>
          <a:bodyPr>
            <a:noAutofit/>
          </a:bodyPr>
          <a:lstStyle/>
          <a:p>
            <a:pPr algn="ctr"/>
            <a:r>
              <a:rPr lang="en-GB" b="1" dirty="0"/>
              <a:t/>
            </a:r>
            <a:br>
              <a:rPr lang="en-GB"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2000" b="1" cap="none" dirty="0" smtClean="0">
                <a:latin typeface="Times New Roman" panose="02020603050405020304" pitchFamily="18" charset="0"/>
                <a:cs typeface="Times New Roman" panose="02020603050405020304" pitchFamily="18" charset="0"/>
              </a:rPr>
              <a:t>Dr </a:t>
            </a:r>
            <a:r>
              <a:rPr lang="en-US" sz="2000" b="1" cap="none" dirty="0" err="1">
                <a:latin typeface="Times New Roman" panose="02020603050405020304" pitchFamily="18" charset="0"/>
                <a:cs typeface="Times New Roman" panose="02020603050405020304" pitchFamily="18" charset="0"/>
              </a:rPr>
              <a:t>Vaishali</a:t>
            </a:r>
            <a:r>
              <a:rPr lang="en-US" sz="2000" b="1" cap="none" dirty="0">
                <a:latin typeface="Times New Roman" panose="02020603050405020304" pitchFamily="18" charset="0"/>
                <a:cs typeface="Times New Roman" panose="02020603050405020304" pitchFamily="18" charset="0"/>
              </a:rPr>
              <a:t> </a:t>
            </a:r>
            <a:r>
              <a:rPr lang="en-US" sz="2000" b="1" cap="none" dirty="0" err="1">
                <a:latin typeface="Times New Roman" panose="02020603050405020304" pitchFamily="18" charset="0"/>
                <a:cs typeface="Times New Roman" panose="02020603050405020304" pitchFamily="18" charset="0"/>
              </a:rPr>
              <a:t>Patil</a:t>
            </a:r>
            <a:r>
              <a:rPr lang="en-US" sz="2000" b="1" cap="none" dirty="0">
                <a:latin typeface="Times New Roman" panose="02020603050405020304" pitchFamily="18" charset="0"/>
                <a:cs typeface="Times New Roman" panose="02020603050405020304" pitchFamily="18" charset="0"/>
              </a:rPr>
              <a:t> </a:t>
            </a:r>
            <a:r>
              <a:rPr lang="mr-IN" sz="2000" b="1" cap="none" dirty="0">
                <a:latin typeface="Times New Roman" panose="02020603050405020304" pitchFamily="18" charset="0"/>
              </a:rPr>
              <a:t>o</a:t>
            </a:r>
            <a:r>
              <a:rPr lang="en-US" sz="2000" b="1" cap="none" dirty="0">
                <a:latin typeface="Times New Roman" panose="02020603050405020304" pitchFamily="18" charset="0"/>
                <a:cs typeface="Times New Roman" panose="02020603050405020304" pitchFamily="18" charset="0"/>
              </a:rPr>
              <a:t>n Tenses </a:t>
            </a:r>
            <a:r>
              <a:rPr lang="en-US" sz="2400" b="1" cap="none" dirty="0">
                <a:latin typeface="Times New Roman" panose="02020603050405020304" pitchFamily="18" charset="0"/>
                <a:cs typeface="Times New Roman" panose="02020603050405020304" pitchFamily="18" charset="0"/>
              </a:rPr>
              <a:t/>
            </a:r>
            <a:br>
              <a:rPr lang="en-US" sz="2400" b="1" cap="none" dirty="0">
                <a:latin typeface="Times New Roman" panose="02020603050405020304" pitchFamily="18" charset="0"/>
                <a:cs typeface="Times New Roman" panose="02020603050405020304" pitchFamily="18" charset="0"/>
              </a:rPr>
            </a:br>
            <a:r>
              <a:rPr lang="en-US" sz="2400" b="1" cap="none" dirty="0">
                <a:latin typeface="Times New Roman" panose="02020603050405020304" pitchFamily="18" charset="0"/>
                <a:cs typeface="Times New Roman" panose="02020603050405020304" pitchFamily="18" charset="0"/>
              </a:rPr>
              <a:t>Day </a:t>
            </a:r>
            <a:r>
              <a:rPr lang="en-US" sz="2400" b="1" dirty="0">
                <a:latin typeface="Times New Roman" panose="02020603050405020304" pitchFamily="18" charset="0"/>
                <a:cs typeface="Times New Roman" panose="02020603050405020304" pitchFamily="18" charset="0"/>
              </a:rPr>
              <a:t>4</a:t>
            </a:r>
          </a:p>
        </p:txBody>
      </p:sp>
      <p:sp>
        <p:nvSpPr>
          <p:cNvPr id="3" name="Content Placeholder 2"/>
          <p:cNvSpPr>
            <a:spLocks noGrp="1"/>
          </p:cNvSpPr>
          <p:nvPr>
            <p:ph idx="1"/>
          </p:nvPr>
        </p:nvSpPr>
        <p:spPr>
          <a:xfrm>
            <a:off x="684212" y="116473"/>
            <a:ext cx="10362160" cy="552267"/>
          </a:xfrm>
        </p:spPr>
        <p:txBody>
          <a:bodyPr>
            <a:noAutofit/>
          </a:bodyPr>
          <a:lstStyle/>
          <a:p>
            <a:pPr marL="0" indent="0" algn="ctr">
              <a:buNone/>
            </a:pPr>
            <a:r>
              <a:rPr lang="en-GB" sz="2400" b="1" dirty="0" smtClean="0">
                <a:latin typeface="Times New Roman" panose="02020603050405020304" pitchFamily="18" charset="0"/>
                <a:cs typeface="Times New Roman" panose="02020603050405020304" pitchFamily="18" charset="0"/>
              </a:rPr>
              <a:t>Six </a:t>
            </a:r>
            <a:r>
              <a:rPr lang="en-GB" sz="2400" b="1" dirty="0">
                <a:latin typeface="Times New Roman" panose="02020603050405020304" pitchFamily="18" charset="0"/>
                <a:cs typeface="Times New Roman" panose="02020603050405020304" pitchFamily="18" charset="0"/>
              </a:rPr>
              <a:t>Day Certificate Course in Language Skills </a:t>
            </a: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p>
          <a:p>
            <a:pPr marL="0" indent="0" algn="ctr">
              <a:buNone/>
            </a:pP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821" r="3787" b="6483"/>
          <a:stretch/>
        </p:blipFill>
        <p:spPr>
          <a:xfrm>
            <a:off x="357353" y="805218"/>
            <a:ext cx="5592211" cy="503170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3339" b="17192"/>
          <a:stretch/>
        </p:blipFill>
        <p:spPr>
          <a:xfrm>
            <a:off x="6133312" y="805218"/>
            <a:ext cx="5906815" cy="5031701"/>
          </a:xfrm>
          <a:prstGeom prst="rect">
            <a:avLst/>
          </a:prstGeom>
        </p:spPr>
      </p:pic>
    </p:spTree>
    <p:extLst>
      <p:ext uri="{BB962C8B-B14F-4D97-AF65-F5344CB8AC3E}">
        <p14:creationId xmlns:p14="http://schemas.microsoft.com/office/powerpoint/2010/main" val="554797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5" y="1603948"/>
            <a:ext cx="11666482" cy="5133183"/>
          </a:xfrm>
        </p:spPr>
        <p:txBody>
          <a:bodyPr>
            <a:normAutofit fontScale="90000"/>
          </a:bodyPr>
          <a:lstStyle/>
          <a:p>
            <a:pPr algn="ctr"/>
            <a:r>
              <a:rPr lang="en-GB" sz="2400" b="1" dirty="0"/>
              <a:t/>
            </a:r>
            <a:br>
              <a:rPr lang="en-GB" sz="2400" b="1" dirty="0"/>
            </a:br>
            <a:r>
              <a:rPr lang="en-GB" sz="2400" b="1" dirty="0"/>
              <a:t/>
            </a:r>
            <a:br>
              <a:rPr lang="en-GB" sz="2400" b="1" dirty="0"/>
            </a:br>
            <a:r>
              <a:rPr lang="en-GB" sz="2400" b="1" dirty="0"/>
              <a:t/>
            </a:r>
            <a:br>
              <a:rPr lang="en-GB" sz="2400" b="1" dirty="0"/>
            </a:br>
            <a:r>
              <a:rPr lang="en-GB" sz="2400" b="1" dirty="0"/>
              <a:t/>
            </a:r>
            <a:br>
              <a:rPr lang="en-GB" sz="2400" b="1" dirty="0"/>
            </a:br>
            <a:r>
              <a:rPr lang="en-GB" sz="2400" b="1" dirty="0"/>
              <a:t/>
            </a:r>
            <a:br>
              <a:rPr lang="en-GB" sz="2400" b="1" dirty="0"/>
            </a:br>
            <a:r>
              <a:rPr lang="en-GB" sz="2400" b="1" dirty="0"/>
              <a:t/>
            </a:r>
            <a:br>
              <a:rPr lang="en-GB" sz="2400" b="1" dirty="0"/>
            </a:br>
            <a:r>
              <a:rPr lang="en-GB" sz="2400" b="1" dirty="0"/>
              <a:t/>
            </a:r>
            <a:br>
              <a:rPr lang="en-GB"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200" b="1" cap="none" dirty="0" err="1" smtClean="0">
                <a:latin typeface="Times New Roman" panose="02020603050405020304" pitchFamily="18" charset="0"/>
                <a:cs typeface="Times New Roman" panose="02020603050405020304" pitchFamily="18" charset="0"/>
              </a:rPr>
              <a:t>Ms</a:t>
            </a:r>
            <a:r>
              <a:rPr lang="en-US" sz="2200" b="1" cap="none" dirty="0" smtClean="0">
                <a:latin typeface="Times New Roman" panose="02020603050405020304" pitchFamily="18" charset="0"/>
                <a:cs typeface="Times New Roman" panose="02020603050405020304" pitchFamily="18" charset="0"/>
              </a:rPr>
              <a:t> </a:t>
            </a:r>
            <a:r>
              <a:rPr lang="en-US" sz="2200" b="1" cap="none" dirty="0" err="1">
                <a:latin typeface="Times New Roman" panose="02020603050405020304" pitchFamily="18" charset="0"/>
                <a:cs typeface="Times New Roman" panose="02020603050405020304" pitchFamily="18" charset="0"/>
              </a:rPr>
              <a:t>Sonali</a:t>
            </a:r>
            <a:r>
              <a:rPr lang="en-US" sz="2200" b="1" cap="none" dirty="0">
                <a:latin typeface="Times New Roman" panose="02020603050405020304" pitchFamily="18" charset="0"/>
                <a:cs typeface="Times New Roman" panose="02020603050405020304" pitchFamily="18" charset="0"/>
              </a:rPr>
              <a:t> </a:t>
            </a:r>
            <a:r>
              <a:rPr lang="en-US" sz="2200" b="1" cap="none" dirty="0" err="1">
                <a:latin typeface="Times New Roman" panose="02020603050405020304" pitchFamily="18" charset="0"/>
                <a:cs typeface="Times New Roman" panose="02020603050405020304" pitchFamily="18" charset="0"/>
              </a:rPr>
              <a:t>Mharsale</a:t>
            </a:r>
            <a:r>
              <a:rPr lang="en-US" sz="2200" b="1" cap="none" dirty="0">
                <a:latin typeface="Times New Roman" panose="02020603050405020304" pitchFamily="18" charset="0"/>
                <a:cs typeface="Times New Roman" panose="02020603050405020304" pitchFamily="18" charset="0"/>
              </a:rPr>
              <a:t> </a:t>
            </a:r>
            <a:r>
              <a:rPr lang="mr-IN" sz="2200" b="1" cap="none" dirty="0">
                <a:latin typeface="Times New Roman" panose="02020603050405020304" pitchFamily="18" charset="0"/>
              </a:rPr>
              <a:t>o</a:t>
            </a:r>
            <a:r>
              <a:rPr lang="en-US" sz="2200" b="1" cap="none" dirty="0">
                <a:latin typeface="Times New Roman" panose="02020603050405020304" pitchFamily="18" charset="0"/>
                <a:cs typeface="Times New Roman" panose="02020603050405020304" pitchFamily="18" charset="0"/>
              </a:rPr>
              <a:t>n Interview Skills </a:t>
            </a:r>
            <a:r>
              <a:rPr lang="en-US" sz="3100" b="1" cap="none" dirty="0">
                <a:latin typeface="Times New Roman" panose="02020603050405020304" pitchFamily="18" charset="0"/>
                <a:cs typeface="Times New Roman" panose="02020603050405020304" pitchFamily="18" charset="0"/>
              </a:rPr>
              <a:t/>
            </a:r>
            <a:br>
              <a:rPr lang="en-US" sz="3100" b="1" cap="none" dirty="0">
                <a:latin typeface="Times New Roman" panose="02020603050405020304" pitchFamily="18" charset="0"/>
                <a:cs typeface="Times New Roman" panose="02020603050405020304" pitchFamily="18" charset="0"/>
              </a:rPr>
            </a:br>
            <a:r>
              <a:rPr lang="en-US" sz="2700" b="1" cap="none" dirty="0">
                <a:latin typeface="Times New Roman" panose="02020603050405020304" pitchFamily="18" charset="0"/>
                <a:cs typeface="Times New Roman" panose="02020603050405020304" pitchFamily="18" charset="0"/>
              </a:rPr>
              <a:t>Day </a:t>
            </a:r>
            <a:r>
              <a:rPr lang="en-US" sz="2700" b="1" dirty="0">
                <a:latin typeface="Times New Roman" panose="02020603050405020304" pitchFamily="18" charset="0"/>
                <a:cs typeface="Times New Roman" panose="02020603050405020304" pitchFamily="18" charset="0"/>
              </a:rPr>
              <a:t>5</a:t>
            </a:r>
          </a:p>
        </p:txBody>
      </p:sp>
      <p:sp>
        <p:nvSpPr>
          <p:cNvPr id="3" name="Content Placeholder 2"/>
          <p:cNvSpPr>
            <a:spLocks noGrp="1"/>
          </p:cNvSpPr>
          <p:nvPr>
            <p:ph idx="1"/>
          </p:nvPr>
        </p:nvSpPr>
        <p:spPr>
          <a:xfrm>
            <a:off x="684212" y="-150124"/>
            <a:ext cx="10719512" cy="682388"/>
          </a:xfrm>
        </p:spPr>
        <p:txBody>
          <a:bodyPr>
            <a:noAutofit/>
          </a:bodyPr>
          <a:lstStyle/>
          <a:p>
            <a:pPr marL="0" indent="0" algn="ctr">
              <a:buNone/>
            </a:pPr>
            <a:endParaRPr lang="en-GB" sz="1000" b="1" dirty="0"/>
          </a:p>
          <a:p>
            <a:pPr marL="0" indent="0" algn="ctr">
              <a:buNone/>
            </a:pPr>
            <a:r>
              <a:rPr lang="en-GB" sz="2400" b="1" dirty="0">
                <a:latin typeface="Times New Roman" panose="02020603050405020304" pitchFamily="18" charset="0"/>
                <a:cs typeface="Times New Roman" panose="02020603050405020304" pitchFamily="18" charset="0"/>
              </a:rPr>
              <a:t>Six Day Certificate Course in Language Skills </a:t>
            </a:r>
            <a:endParaRPr lang="en-US" sz="2400" b="1" dirty="0">
              <a:latin typeface="Times New Roman" panose="02020603050405020304" pitchFamily="18" charset="0"/>
              <a:cs typeface="Times New Roman" panose="02020603050405020304" pitchFamily="18" charset="0"/>
            </a:endParaRPr>
          </a:p>
          <a:p>
            <a:pPr marL="0" indent="0" algn="ctr">
              <a:buNone/>
            </a:pPr>
            <a:endParaRPr lang="en-GB" sz="2400" b="1" dirty="0"/>
          </a:p>
          <a:p>
            <a:pPr marL="0" indent="0">
              <a:buNone/>
            </a:pPr>
            <a:endParaRPr lang="en-US" sz="1000" b="1" dirty="0"/>
          </a:p>
          <a:p>
            <a:pPr marL="0" indent="0">
              <a:buNone/>
            </a:pPr>
            <a:endParaRPr lang="en-US" sz="2400" dirty="0"/>
          </a:p>
          <a:p>
            <a:pPr marL="0" indent="0">
              <a:buNone/>
            </a:pP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17" t="20922" b="36549"/>
          <a:stretch/>
        </p:blipFill>
        <p:spPr>
          <a:xfrm>
            <a:off x="684211" y="668740"/>
            <a:ext cx="5338217" cy="530534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3917" b="9780"/>
          <a:stretch/>
        </p:blipFill>
        <p:spPr>
          <a:xfrm>
            <a:off x="6127531" y="668740"/>
            <a:ext cx="5409149" cy="5305340"/>
          </a:xfrm>
          <a:prstGeom prst="rect">
            <a:avLst/>
          </a:prstGeom>
        </p:spPr>
      </p:pic>
    </p:spTree>
    <p:extLst>
      <p:ext uri="{BB962C8B-B14F-4D97-AF65-F5344CB8AC3E}">
        <p14:creationId xmlns:p14="http://schemas.microsoft.com/office/powerpoint/2010/main" val="1642708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08" y="1155552"/>
            <a:ext cx="11540358" cy="5702448"/>
          </a:xfrm>
        </p:spPr>
        <p:txBody>
          <a:bodyPr>
            <a:normAutofit fontScale="90000"/>
          </a:bodyPr>
          <a:lstStyle/>
          <a:p>
            <a:pPr algn="ctr"/>
            <a:r>
              <a:rPr lang="en-GB" b="1" dirty="0"/>
              <a:t/>
            </a:r>
            <a:br>
              <a:rPr lang="en-GB"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sz="3100" b="1" cap="none" dirty="0" smtClean="0">
                <a:latin typeface="Times New Roman" panose="02020603050405020304" pitchFamily="18" charset="0"/>
                <a:cs typeface="Times New Roman" panose="02020603050405020304" pitchFamily="18" charset="0"/>
              </a:rPr>
              <a:t>Mock </a:t>
            </a:r>
            <a:r>
              <a:rPr lang="en-US" sz="3100" b="1" cap="none" dirty="0">
                <a:latin typeface="Times New Roman" panose="02020603050405020304" pitchFamily="18" charset="0"/>
                <a:cs typeface="Times New Roman" panose="02020603050405020304" pitchFamily="18" charset="0"/>
              </a:rPr>
              <a:t>Interview</a:t>
            </a:r>
            <a:r>
              <a:rPr lang="mr-IN" sz="3100" b="1" cap="none" dirty="0">
                <a:latin typeface="Times New Roman" panose="02020603050405020304" pitchFamily="18" charset="0"/>
              </a:rPr>
              <a:t>s</a:t>
            </a:r>
            <a:r>
              <a:rPr lang="en-US" sz="3100" b="1" cap="none" dirty="0">
                <a:latin typeface="Times New Roman" panose="02020603050405020304" pitchFamily="18" charset="0"/>
                <a:cs typeface="Times New Roman" panose="02020603050405020304" pitchFamily="18" charset="0"/>
              </a:rPr>
              <a:t> </a:t>
            </a:r>
            <a:r>
              <a:rPr lang="mr-IN" sz="3100" b="1" cap="none" dirty="0">
                <a:latin typeface="Times New Roman" panose="02020603050405020304" pitchFamily="18" charset="0"/>
              </a:rPr>
              <a:t>o</a:t>
            </a:r>
            <a:r>
              <a:rPr lang="en-US" sz="3100" b="1" cap="none" dirty="0">
                <a:latin typeface="Times New Roman" panose="02020603050405020304" pitchFamily="18" charset="0"/>
                <a:cs typeface="Times New Roman" panose="02020603050405020304" pitchFamily="18" charset="0"/>
              </a:rPr>
              <a:t>f Students</a:t>
            </a:r>
            <a:r>
              <a:rPr lang="en-US" sz="3600" b="1" cap="none" dirty="0">
                <a:latin typeface="Times New Roman" panose="02020603050405020304" pitchFamily="18" charset="0"/>
                <a:cs typeface="Times New Roman" panose="02020603050405020304" pitchFamily="18" charset="0"/>
              </a:rPr>
              <a:t/>
            </a:r>
            <a:br>
              <a:rPr lang="en-US" sz="3600" b="1" cap="none" dirty="0">
                <a:latin typeface="Times New Roman" panose="02020603050405020304" pitchFamily="18" charset="0"/>
                <a:cs typeface="Times New Roman" panose="02020603050405020304" pitchFamily="18" charset="0"/>
              </a:rPr>
            </a:br>
            <a:r>
              <a:rPr lang="en-US" sz="2700" b="1" cap="none" dirty="0">
                <a:latin typeface="Times New Roman" panose="02020603050405020304" pitchFamily="18" charset="0"/>
                <a:cs typeface="Times New Roman" panose="02020603050405020304" pitchFamily="18" charset="0"/>
              </a:rPr>
              <a:t>Day </a:t>
            </a:r>
            <a:r>
              <a:rPr lang="en-US" sz="2700" b="1" dirty="0">
                <a:latin typeface="Times New Roman" panose="02020603050405020304" pitchFamily="18" charset="0"/>
                <a:cs typeface="Times New Roman" panose="02020603050405020304" pitchFamily="18" charset="0"/>
              </a:rPr>
              <a:t>6</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4211" y="-24471"/>
            <a:ext cx="11097885" cy="624972"/>
          </a:xfrm>
        </p:spPr>
        <p:txBody>
          <a:bodyPr>
            <a:noAutofit/>
          </a:bodyPr>
          <a:lstStyle/>
          <a:p>
            <a:pPr marL="0" indent="0" algn="ctr">
              <a:buNone/>
            </a:pPr>
            <a:endParaRPr lang="en-GB" sz="300" b="1" dirty="0"/>
          </a:p>
          <a:p>
            <a:pPr marL="0" indent="0" algn="ctr">
              <a:buNone/>
            </a:pPr>
            <a:r>
              <a:rPr lang="en-GB" sz="2400" b="1" dirty="0" smtClean="0">
                <a:latin typeface="Times New Roman" panose="02020603050405020304" pitchFamily="18" charset="0"/>
                <a:cs typeface="Times New Roman" panose="02020603050405020304" pitchFamily="18" charset="0"/>
              </a:rPr>
              <a:t>Six </a:t>
            </a:r>
            <a:r>
              <a:rPr lang="en-GB" sz="2400" b="1" dirty="0">
                <a:latin typeface="Times New Roman" panose="02020603050405020304" pitchFamily="18" charset="0"/>
                <a:cs typeface="Times New Roman" panose="02020603050405020304" pitchFamily="18" charset="0"/>
              </a:rPr>
              <a:t>Day Certificate Course in Language Skills </a:t>
            </a:r>
            <a:endParaRPr lang="en-US" sz="2400" b="1" dirty="0">
              <a:latin typeface="Times New Roman" panose="02020603050405020304" pitchFamily="18" charset="0"/>
              <a:cs typeface="Times New Roman" panose="02020603050405020304" pitchFamily="18" charset="0"/>
            </a:endParaRPr>
          </a:p>
          <a:p>
            <a:pPr marL="0" indent="0">
              <a:buNone/>
            </a:pPr>
            <a:endParaRPr lang="en-US" sz="300" b="1" dirty="0"/>
          </a:p>
          <a:p>
            <a:pPr marL="0" indent="0">
              <a:buNone/>
            </a:pPr>
            <a:endParaRPr lang="en-US" sz="700" dirty="0"/>
          </a:p>
          <a:p>
            <a:pPr marL="0" indent="0">
              <a:buNone/>
            </a:pPr>
            <a:endParaRPr lang="en-US" sz="7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736978"/>
            <a:ext cx="2773680" cy="514566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37" t="9466" r="3624" b="33089"/>
          <a:stretch/>
        </p:blipFill>
        <p:spPr>
          <a:xfrm>
            <a:off x="3049000" y="736979"/>
            <a:ext cx="3076445" cy="51456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2680" y="736979"/>
            <a:ext cx="2865120" cy="514566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0240" y="736979"/>
            <a:ext cx="2803160" cy="5145660"/>
          </a:xfrm>
          <a:prstGeom prst="rect">
            <a:avLst/>
          </a:prstGeom>
        </p:spPr>
      </p:pic>
    </p:spTree>
    <p:extLst>
      <p:ext uri="{BB962C8B-B14F-4D97-AF65-F5344CB8AC3E}">
        <p14:creationId xmlns:p14="http://schemas.microsoft.com/office/powerpoint/2010/main" val="4173187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672" y="150125"/>
            <a:ext cx="10825656" cy="450375"/>
          </a:xfrm>
        </p:spPr>
        <p:txBody>
          <a:bodyPr>
            <a:noAutofit/>
          </a:bodyPr>
          <a:lstStyle/>
          <a:p>
            <a:pPr marL="0" indent="0" algn="ctr">
              <a:buNone/>
            </a:pPr>
            <a:r>
              <a:rPr lang="en-GB" sz="2400" b="1" dirty="0" smtClean="0">
                <a:latin typeface="Times New Roman" panose="02020603050405020304" pitchFamily="18" charset="0"/>
                <a:cs typeface="Times New Roman" panose="02020603050405020304" pitchFamily="18" charset="0"/>
              </a:rPr>
              <a:t>Six Day Certificate Course Valedictory Session </a:t>
            </a:r>
            <a:endParaRPr lang="en-GB" sz="2400" b="1" dirty="0">
              <a:latin typeface="Times New Roman" panose="02020603050405020304" pitchFamily="18" charset="0"/>
              <a:cs typeface="Times New Roman" panose="02020603050405020304" pitchFamily="18" charset="0"/>
            </a:endParaRPr>
          </a:p>
          <a:p>
            <a:pPr marL="0" indent="0" algn="ctr">
              <a:buNone/>
            </a:pPr>
            <a:endParaRPr lang="en-GB" sz="2400" b="1" dirty="0">
              <a:latin typeface="Times New Roman" panose="02020603050405020304" pitchFamily="18" charset="0"/>
              <a:cs typeface="Times New Roman" panose="02020603050405020304" pitchFamily="18" charset="0"/>
            </a:endParaRPr>
          </a:p>
          <a:p>
            <a:pPr marL="0" indent="0" algn="ctr">
              <a:buNone/>
            </a:pPr>
            <a:endParaRPr lang="en-GB" sz="2400" b="1" dirty="0">
              <a:latin typeface="Times New Roman" panose="02020603050405020304" pitchFamily="18" charset="0"/>
              <a:cs typeface="Times New Roman" panose="02020603050405020304" pitchFamily="18" charset="0"/>
            </a:endParaRPr>
          </a:p>
          <a:p>
            <a:pPr marL="0" indent="0" algn="ctr">
              <a:buNone/>
            </a:pPr>
            <a:endParaRPr lang="en-GB" sz="2400" b="1" dirty="0">
              <a:latin typeface="Times New Roman" panose="02020603050405020304" pitchFamily="18" charset="0"/>
              <a:cs typeface="Times New Roman" panose="02020603050405020304" pitchFamily="18" charset="0"/>
            </a:endParaRPr>
          </a:p>
          <a:p>
            <a:pPr marL="0" indent="0" algn="ctr">
              <a:buNone/>
            </a:pPr>
            <a:r>
              <a:rPr lang="en-GB" sz="2400" b="1" dirty="0">
                <a:latin typeface="Times New Roman" panose="02020603050405020304" pitchFamily="18" charset="0"/>
                <a:cs typeface="Times New Roman" panose="02020603050405020304" pitchFamily="18" charset="0"/>
              </a:rPr>
              <a:t>Valedictory </a:t>
            </a:r>
            <a:r>
              <a:rPr lang="mr-IN" sz="2400" b="1" dirty="0">
                <a:latin typeface="Times New Roman" panose="02020603050405020304" pitchFamily="18" charset="0"/>
              </a:rPr>
              <a:t>Program </a:t>
            </a:r>
            <a:r>
              <a:rPr lang="en-GB" sz="2400" b="1" dirty="0">
                <a:latin typeface="Times New Roman" panose="02020603050405020304" pitchFamily="18" charset="0"/>
                <a:cs typeface="Times New Roman" panose="02020603050405020304" pitchFamily="18" charset="0"/>
              </a:rPr>
              <a:t>of Six Day Certificate Course in Language Skills </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8950" r="8375" b="20860"/>
          <a:stretch/>
        </p:blipFill>
        <p:spPr>
          <a:xfrm>
            <a:off x="8154026" y="723332"/>
            <a:ext cx="3771880" cy="524788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1734" b="1"/>
          <a:stretch/>
        </p:blipFill>
        <p:spPr>
          <a:xfrm>
            <a:off x="4037392" y="723332"/>
            <a:ext cx="4034554" cy="5214748"/>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541" t="31480" b="24356"/>
          <a:stretch/>
        </p:blipFill>
        <p:spPr>
          <a:xfrm>
            <a:off x="250271" y="723332"/>
            <a:ext cx="3675868" cy="5247880"/>
          </a:xfrm>
          <a:prstGeom prst="rect">
            <a:avLst/>
          </a:prstGeom>
        </p:spPr>
      </p:pic>
      <p:graphicFrame>
        <p:nvGraphicFramePr>
          <p:cNvPr id="7" name="Table 12">
            <a:extLst>
              <a:ext uri="{FF2B5EF4-FFF2-40B4-BE49-F238E27FC236}">
                <a16:creationId xmlns:a16="http://schemas.microsoft.com/office/drawing/2014/main" xmlns="" id="{BCD9788C-A99C-CD40-AE5C-F839ECE93868}"/>
              </a:ext>
            </a:extLst>
          </p:cNvPr>
          <p:cNvGraphicFramePr>
            <a:graphicFrameLocks noGrp="1"/>
          </p:cNvGraphicFramePr>
          <p:nvPr>
            <p:extLst>
              <p:ext uri="{D42A27DB-BD31-4B8C-83A1-F6EECF244321}">
                <p14:modId xmlns:p14="http://schemas.microsoft.com/office/powerpoint/2010/main" val="719907815"/>
              </p:ext>
            </p:extLst>
          </p:nvPr>
        </p:nvGraphicFramePr>
        <p:xfrm>
          <a:off x="314793" y="6035039"/>
          <a:ext cx="11542428" cy="822960"/>
        </p:xfrm>
        <a:graphic>
          <a:graphicData uri="http://schemas.openxmlformats.org/drawingml/2006/table">
            <a:tbl>
              <a:tblPr firstRow="1" bandRow="1">
                <a:tableStyleId>{125E5076-3810-47DD-B79F-674D7AD40C01}</a:tableStyleId>
              </a:tblPr>
              <a:tblGrid>
                <a:gridCol w="3847476">
                  <a:extLst>
                    <a:ext uri="{9D8B030D-6E8A-4147-A177-3AD203B41FA5}">
                      <a16:colId xmlns:a16="http://schemas.microsoft.com/office/drawing/2014/main" xmlns="" val="4268314304"/>
                    </a:ext>
                  </a:extLst>
                </a:gridCol>
                <a:gridCol w="4007370">
                  <a:extLst>
                    <a:ext uri="{9D8B030D-6E8A-4147-A177-3AD203B41FA5}">
                      <a16:colId xmlns:a16="http://schemas.microsoft.com/office/drawing/2014/main" xmlns="" val="4192124567"/>
                    </a:ext>
                  </a:extLst>
                </a:gridCol>
                <a:gridCol w="3687582">
                  <a:extLst>
                    <a:ext uri="{9D8B030D-6E8A-4147-A177-3AD203B41FA5}">
                      <a16:colId xmlns:a16="http://schemas.microsoft.com/office/drawing/2014/main" xmlns="" val="1608220978"/>
                    </a:ext>
                  </a:extLst>
                </a:gridCol>
              </a:tblGrid>
              <a:tr h="716279">
                <a:tc>
                  <a:txBody>
                    <a:bodyPr/>
                    <a:lstStyle/>
                    <a:p>
                      <a:pPr algn="ctr"/>
                      <a:r>
                        <a:rPr lang="en-IN" sz="2400" dirty="0" err="1">
                          <a:latin typeface="Times New Roman" panose="02020603050405020304" pitchFamily="18" charset="0"/>
                          <a:cs typeface="Times New Roman" panose="02020603050405020304" pitchFamily="18" charset="0"/>
                        </a:rPr>
                        <a:t>Sharvari</a:t>
                      </a:r>
                      <a:r>
                        <a:rPr lang="en-IN" sz="2400" dirty="0">
                          <a:latin typeface="Times New Roman" panose="02020603050405020304" pitchFamily="18" charset="0"/>
                          <a:cs typeface="Times New Roman" panose="02020603050405020304" pitchFamily="18" charset="0"/>
                        </a:rPr>
                        <a:t> and </a:t>
                      </a:r>
                      <a:r>
                        <a:rPr lang="en-IN" sz="2400" dirty="0" err="1">
                          <a:latin typeface="Times New Roman" panose="02020603050405020304" pitchFamily="18" charset="0"/>
                          <a:cs typeface="Times New Roman" panose="02020603050405020304" pitchFamily="18" charset="0"/>
                        </a:rPr>
                        <a:t>Bhavik</a:t>
                      </a:r>
                      <a:endParaRPr lang="en-IN" sz="2400" dirty="0">
                        <a:latin typeface="Times New Roman" panose="02020603050405020304" pitchFamily="18" charset="0"/>
                        <a:cs typeface="Times New Roman" panose="02020603050405020304" pitchFamily="18" charset="0"/>
                      </a:endParaRPr>
                    </a:p>
                    <a:p>
                      <a:pPr algn="ctr"/>
                      <a:r>
                        <a:rPr lang="en-IN" sz="2400" dirty="0">
                          <a:latin typeface="Times New Roman" panose="02020603050405020304" pitchFamily="18" charset="0"/>
                          <a:cs typeface="Times New Roman" panose="02020603050405020304" pitchFamily="18" charset="0"/>
                        </a:rPr>
                        <a:t>student anchors</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err="1">
                          <a:latin typeface="Times New Roman" panose="02020603050405020304" pitchFamily="18" charset="0"/>
                          <a:cs typeface="Times New Roman" panose="02020603050405020304" pitchFamily="18" charset="0"/>
                        </a:rPr>
                        <a:t>Aayan</a:t>
                      </a: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and </a:t>
                      </a:r>
                      <a:r>
                        <a:rPr lang="en-IN" sz="2400" dirty="0" err="1">
                          <a:latin typeface="Times New Roman" panose="02020603050405020304" pitchFamily="18" charset="0"/>
                          <a:cs typeface="Times New Roman" panose="02020603050405020304" pitchFamily="18" charset="0"/>
                        </a:rPr>
                        <a:t>Prithwish</a:t>
                      </a:r>
                      <a:endParaRPr lang="en-IN" sz="2400" dirty="0">
                        <a:latin typeface="Times New Roman" panose="02020603050405020304" pitchFamily="18" charset="0"/>
                        <a:cs typeface="Times New Roman" panose="02020603050405020304" pitchFamily="18" charset="0"/>
                      </a:endParaRPr>
                    </a:p>
                    <a:p>
                      <a:pPr algn="ctr"/>
                      <a:r>
                        <a:rPr lang="en-IN" sz="2400" dirty="0">
                          <a:latin typeface="Times New Roman" panose="02020603050405020304" pitchFamily="18" charset="0"/>
                          <a:cs typeface="Times New Roman" panose="02020603050405020304" pitchFamily="18" charset="0"/>
                        </a:rPr>
                        <a:t>English Welcome song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smtClean="0">
                          <a:latin typeface="Times New Roman" panose="02020603050405020304" pitchFamily="18" charset="0"/>
                          <a:cs typeface="Times New Roman" panose="02020603050405020304" pitchFamily="18" charset="0"/>
                        </a:rPr>
                        <a:t>Harsh – presenting </a:t>
                      </a:r>
                      <a:endParaRPr lang="en-IN" sz="2400" dirty="0">
                        <a:latin typeface="Times New Roman" panose="02020603050405020304" pitchFamily="18" charset="0"/>
                        <a:cs typeface="Times New Roman" panose="02020603050405020304" pitchFamily="18" charset="0"/>
                      </a:endParaRPr>
                    </a:p>
                    <a:p>
                      <a:pPr algn="ctr"/>
                      <a:r>
                        <a:rPr lang="en-IN" sz="2400" dirty="0" smtClean="0">
                          <a:latin typeface="Times New Roman" panose="02020603050405020304" pitchFamily="18" charset="0"/>
                          <a:cs typeface="Times New Roman" panose="02020603050405020304" pitchFamily="18" charset="0"/>
                        </a:rPr>
                        <a:t>his</a:t>
                      </a:r>
                      <a:r>
                        <a:rPr lang="en-IN" sz="2400" baseline="0"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feedback</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01517545"/>
                  </a:ext>
                </a:extLst>
              </a:tr>
            </a:tbl>
          </a:graphicData>
        </a:graphic>
      </p:graphicFrame>
    </p:spTree>
    <p:extLst>
      <p:ext uri="{BB962C8B-B14F-4D97-AF65-F5344CB8AC3E}">
        <p14:creationId xmlns:p14="http://schemas.microsoft.com/office/powerpoint/2010/main" val="4023412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4262" y="231229"/>
            <a:ext cx="10384045" cy="515006"/>
          </a:xfrm>
        </p:spPr>
        <p:txBody>
          <a:bodyPr>
            <a:noAutofit/>
          </a:bodyPr>
          <a:lstStyle/>
          <a:p>
            <a:pPr algn="ctr"/>
            <a:r>
              <a:rPr lang="en-IN" sz="3200" b="1" cap="none" dirty="0" smtClean="0">
                <a:solidFill>
                  <a:schemeClr val="tx1"/>
                </a:solidFill>
                <a:latin typeface="Times New Roman" panose="02020603050405020304" pitchFamily="18" charset="0"/>
                <a:cs typeface="Times New Roman" panose="02020603050405020304" pitchFamily="18" charset="0"/>
              </a:rPr>
              <a:t>Courses</a:t>
            </a:r>
            <a:r>
              <a:rPr lang="en-IN" sz="3200" b="1" cap="none" dirty="0" smtClean="0">
                <a:solidFill>
                  <a:schemeClr val="bg1"/>
                </a:solidFill>
                <a:latin typeface="Times New Roman" panose="02020603050405020304" pitchFamily="18" charset="0"/>
                <a:cs typeface="Times New Roman" panose="02020603050405020304" pitchFamily="18" charset="0"/>
              </a:rPr>
              <a:t> </a:t>
            </a:r>
            <a:r>
              <a:rPr lang="en-IN" sz="3200" b="1" cap="none" dirty="0" smtClean="0">
                <a:solidFill>
                  <a:schemeClr val="tx1"/>
                </a:solidFill>
                <a:latin typeface="Times New Roman" panose="02020603050405020304" pitchFamily="18" charset="0"/>
                <a:cs typeface="Times New Roman" panose="02020603050405020304" pitchFamily="18" charset="0"/>
              </a:rPr>
              <a:t>Offered</a:t>
            </a:r>
            <a:endParaRPr lang="en-US" sz="3200" b="1" cap="none"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2759" y="1408386"/>
            <a:ext cx="11613931" cy="5213131"/>
          </a:xfrm>
        </p:spPr>
        <p:txBody>
          <a:bodyPr>
            <a:noAutofit/>
          </a:bodyPr>
          <a:lstStyle/>
          <a:p>
            <a:endParaRPr lang="mr-IN" sz="4800" dirty="0"/>
          </a:p>
          <a:p>
            <a:endParaRPr lang="mr-IN" sz="4800" dirty="0"/>
          </a:p>
          <a:p>
            <a:endParaRPr lang="mr-IN" sz="4800" dirty="0"/>
          </a:p>
          <a:p>
            <a:endParaRPr lang="en-IN" sz="3200" dirty="0"/>
          </a:p>
          <a:p>
            <a:endParaRPr lang="en-IN" sz="3200" b="1" dirty="0"/>
          </a:p>
          <a:p>
            <a:r>
              <a:rPr lang="en-GB" sz="2800" b="1" dirty="0" smtClean="0"/>
              <a:t>	</a:t>
            </a:r>
            <a:r>
              <a:rPr lang="en-GB" b="1" dirty="0" smtClean="0"/>
              <a:t>	</a:t>
            </a:r>
            <a:r>
              <a:rPr lang="en-GB" b="1" dirty="0" smtClean="0">
                <a:latin typeface="Times New Roman" panose="02020603050405020304" pitchFamily="18" charset="0"/>
                <a:cs typeface="Times New Roman" panose="02020603050405020304" pitchFamily="18" charset="0"/>
              </a:rPr>
              <a:t>Compulsory </a:t>
            </a:r>
            <a:r>
              <a:rPr lang="en-GB" b="1" dirty="0">
                <a:latin typeface="Times New Roman" panose="02020603050405020304" pitchFamily="18" charset="0"/>
                <a:cs typeface="Times New Roman" panose="02020603050405020304" pitchFamily="18" charset="0"/>
              </a:rPr>
              <a:t>English</a:t>
            </a:r>
            <a:r>
              <a:rPr lang="mr-IN" b="1" dirty="0">
                <a:latin typeface="Times New Roman" panose="02020603050405020304" pitchFamily="18" charset="0"/>
              </a:rPr>
              <a:t>			</a:t>
            </a:r>
            <a:r>
              <a:rPr lang="mr-IN" b="1" dirty="0" smtClean="0">
                <a:latin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Additional </a:t>
            </a:r>
            <a:r>
              <a:rPr lang="en-GB" b="1" dirty="0">
                <a:latin typeface="Times New Roman" panose="02020603050405020304" pitchFamily="18" charset="0"/>
                <a:cs typeface="Times New Roman" panose="02020603050405020304" pitchFamily="18" charset="0"/>
              </a:rPr>
              <a:t>English</a:t>
            </a:r>
            <a:endParaRPr lang="mr-IN" b="1" dirty="0">
              <a:latin typeface="Times New Roman" panose="02020603050405020304" pitchFamily="18" charset="0"/>
            </a:endParaRPr>
          </a:p>
          <a:p>
            <a:r>
              <a:rPr lang="mr-IN" b="1" dirty="0">
                <a:latin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Both </a:t>
            </a:r>
            <a:r>
              <a:rPr lang="en-GB" b="1" dirty="0">
                <a:latin typeface="Times New Roman" panose="02020603050405020304" pitchFamily="18" charset="0"/>
                <a:cs typeface="Times New Roman" panose="02020603050405020304" pitchFamily="18" charset="0"/>
              </a:rPr>
              <a:t>the courses are offered at the First Year level only.</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640" y="940676"/>
            <a:ext cx="5043406" cy="48189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561" y="940676"/>
            <a:ext cx="5299865" cy="4818993"/>
          </a:xfrm>
          <a:prstGeom prst="rect">
            <a:avLst/>
          </a:prstGeom>
        </p:spPr>
      </p:pic>
    </p:spTree>
    <p:extLst>
      <p:ext uri="{BB962C8B-B14F-4D97-AF65-F5344CB8AC3E}">
        <p14:creationId xmlns:p14="http://schemas.microsoft.com/office/powerpoint/2010/main" val="19112052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41" y="1061544"/>
            <a:ext cx="11881945" cy="5796455"/>
          </a:xfrm>
        </p:spPr>
        <p:txBody>
          <a:bodyPr>
            <a:normAutofit fontScale="90000"/>
          </a:bodyPr>
          <a:lstStyle/>
          <a:p>
            <a:pPr algn="ctr"/>
            <a:r>
              <a:rPr lang="en-GB" sz="1200" dirty="0"/>
              <a:t/>
            </a:r>
            <a:br>
              <a:rPr lang="en-GB"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050" dirty="0"/>
              <a:t/>
            </a:r>
            <a:br>
              <a:rPr lang="mr-IN" sz="1050" dirty="0"/>
            </a:br>
            <a:r>
              <a:rPr lang="mr-IN" sz="1050" dirty="0"/>
              <a:t/>
            </a:r>
            <a:br>
              <a:rPr lang="mr-IN" sz="1050" dirty="0"/>
            </a:br>
            <a:r>
              <a:rPr lang="mr-IN" sz="1050" dirty="0"/>
              <a:t/>
            </a:r>
            <a:br>
              <a:rPr lang="mr-IN"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en-US" sz="1050" dirty="0"/>
              <a:t/>
            </a:r>
            <a:br>
              <a:rPr lang="en-US" sz="1050" dirty="0"/>
            </a:br>
            <a:r>
              <a:rPr lang="mr-IN" sz="1200" b="1" dirty="0"/>
              <a:t>				</a:t>
            </a:r>
            <a:r>
              <a:rPr lang="en-IN" sz="1200" b="1" dirty="0" smtClean="0"/>
              <a:t/>
            </a:r>
            <a:br>
              <a:rPr lang="en-IN" sz="1200" b="1" dirty="0" smtClean="0"/>
            </a:br>
            <a:r>
              <a:rPr lang="mr-IN" sz="2700" b="1" cap="none" dirty="0" smtClean="0">
                <a:latin typeface="Times New Roman" panose="02020603050405020304" pitchFamily="18" charset="0"/>
              </a:rPr>
              <a:t>Aditya as Professor </a:t>
            </a:r>
            <a:r>
              <a:rPr lang="en-GB" sz="2700" b="1" cap="none" dirty="0" smtClean="0">
                <a:latin typeface="Times New Roman" panose="02020603050405020304" pitchFamily="18" charset="0"/>
                <a:cs typeface="Times New Roman" panose="02020603050405020304" pitchFamily="18" charset="0"/>
              </a:rPr>
              <a:t> </a:t>
            </a:r>
            <a:r>
              <a:rPr lang="mr-IN" sz="2700" b="1" cap="none" dirty="0" smtClean="0">
                <a:latin typeface="Times New Roman" panose="02020603050405020304" pitchFamily="18" charset="0"/>
              </a:rPr>
              <a:t>         </a:t>
            </a:r>
            <a:r>
              <a:rPr lang="en-IN" sz="2700" b="1" cap="none" dirty="0" smtClean="0">
                <a:latin typeface="Times New Roman" panose="02020603050405020304" pitchFamily="18" charset="0"/>
                <a:cs typeface="Times New Roman" panose="02020603050405020304" pitchFamily="18" charset="0"/>
              </a:rPr>
              <a:t>               </a:t>
            </a:r>
            <a:r>
              <a:rPr lang="mr-IN" sz="2700" b="1" cap="none" dirty="0" smtClean="0">
                <a:latin typeface="Times New Roman" panose="02020603050405020304" pitchFamily="18" charset="0"/>
              </a:rPr>
              <a:t>Utkarsh as Student</a:t>
            </a:r>
            <a:r>
              <a:rPr lang="en-US" sz="2700" dirty="0"/>
              <a:t/>
            </a:r>
            <a:br>
              <a:rPr lang="en-US" sz="27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1200" dirty="0"/>
              <a:t/>
            </a:r>
            <a:br>
              <a:rPr lang="mr-IN" sz="1200" dirty="0"/>
            </a:br>
            <a:r>
              <a:rPr lang="mr-IN" sz="900" dirty="0"/>
              <a:t/>
            </a:r>
            <a:br>
              <a:rPr lang="mr-IN" sz="900" dirty="0"/>
            </a:br>
            <a:r>
              <a:rPr lang="mr-IN" sz="900" dirty="0"/>
              <a:t>						</a:t>
            </a:r>
            <a:br>
              <a:rPr lang="mr-IN" sz="900" dirty="0"/>
            </a:br>
            <a:r>
              <a:rPr lang="mr-IN" sz="900" dirty="0"/>
              <a:t/>
            </a:r>
            <a:br>
              <a:rPr lang="mr-IN" sz="900" dirty="0"/>
            </a:br>
            <a:r>
              <a:rPr lang="mr-IN" sz="900" dirty="0"/>
              <a:t/>
            </a:r>
            <a:br>
              <a:rPr lang="mr-IN" sz="900" dirty="0"/>
            </a:br>
            <a:endParaRPr lang="en-US" sz="2200" b="1" cap="none" dirty="0"/>
          </a:p>
        </p:txBody>
      </p:sp>
      <p:sp>
        <p:nvSpPr>
          <p:cNvPr id="3" name="Content Placeholder 2"/>
          <p:cNvSpPr>
            <a:spLocks noGrp="1"/>
          </p:cNvSpPr>
          <p:nvPr>
            <p:ph idx="1"/>
          </p:nvPr>
        </p:nvSpPr>
        <p:spPr>
          <a:xfrm>
            <a:off x="876529" y="232012"/>
            <a:ext cx="10825656" cy="477672"/>
          </a:xfrm>
        </p:spPr>
        <p:txBody>
          <a:bodyPr>
            <a:noAutofit/>
          </a:bodyPr>
          <a:lstStyle/>
          <a:p>
            <a:pPr marL="0" indent="0" algn="ctr">
              <a:buNone/>
            </a:pPr>
            <a:r>
              <a:rPr lang="en-GB" sz="2400" b="1" dirty="0">
                <a:latin typeface="Times New Roman" panose="02020603050405020304" pitchFamily="18" charset="0"/>
                <a:cs typeface="Times New Roman" panose="02020603050405020304" pitchFamily="18" charset="0"/>
              </a:rPr>
              <a:t>Six Day Certificate Course </a:t>
            </a:r>
            <a:r>
              <a:rPr lang="en-GB" sz="2400" b="1" dirty="0" smtClean="0">
                <a:latin typeface="Times New Roman" panose="02020603050405020304" pitchFamily="18" charset="0"/>
                <a:cs typeface="Times New Roman" panose="02020603050405020304" pitchFamily="18" charset="0"/>
              </a:rPr>
              <a:t>Valedictory Session – Skit Performance</a:t>
            </a:r>
            <a:endParaRPr lang="en-GB" sz="2400" b="1" dirty="0">
              <a:latin typeface="Times New Roman" panose="02020603050405020304" pitchFamily="18" charset="0"/>
              <a:cs typeface="Times New Roman" panose="02020603050405020304" pitchFamily="18" charset="0"/>
            </a:endParaRPr>
          </a:p>
          <a:p>
            <a:pPr marL="0" indent="0" algn="ctr">
              <a:buNone/>
            </a:pPr>
            <a:endParaRPr lang="en-GB" sz="2400" b="1" dirty="0">
              <a:latin typeface="Times New Roman" panose="02020603050405020304" pitchFamily="18" charset="0"/>
              <a:cs typeface="Times New Roman" panose="02020603050405020304" pitchFamily="18" charset="0"/>
            </a:endParaRPr>
          </a:p>
          <a:p>
            <a:pPr marL="0" indent="0" algn="ctr">
              <a:buNone/>
            </a:pPr>
            <a:endParaRPr lang="en-GB" sz="2400" b="1" dirty="0">
              <a:latin typeface="Times New Roman" panose="02020603050405020304" pitchFamily="18" charset="0"/>
              <a:cs typeface="Times New Roman" panose="02020603050405020304" pitchFamily="18" charset="0"/>
            </a:endParaRPr>
          </a:p>
          <a:p>
            <a:pPr marL="0" indent="0" algn="ctr">
              <a:buNone/>
            </a:pPr>
            <a:endParaRPr lang="en-GB" sz="2400" b="1" dirty="0">
              <a:latin typeface="Times New Roman" panose="02020603050405020304" pitchFamily="18" charset="0"/>
              <a:cs typeface="Times New Roman" panose="02020603050405020304" pitchFamily="18" charset="0"/>
            </a:endParaRPr>
          </a:p>
          <a:p>
            <a:pPr marL="0" indent="0" algn="ctr">
              <a:buNone/>
            </a:pPr>
            <a:r>
              <a:rPr lang="en-GB" sz="2400" b="1" dirty="0">
                <a:latin typeface="Times New Roman" panose="02020603050405020304" pitchFamily="18" charset="0"/>
                <a:cs typeface="Times New Roman" panose="02020603050405020304" pitchFamily="18" charset="0"/>
              </a:rPr>
              <a:t>Valedictory </a:t>
            </a:r>
            <a:r>
              <a:rPr lang="mr-IN" sz="2400" b="1" dirty="0">
                <a:latin typeface="Times New Roman" panose="02020603050405020304" pitchFamily="18" charset="0"/>
              </a:rPr>
              <a:t>Program </a:t>
            </a:r>
            <a:r>
              <a:rPr lang="en-GB" sz="2400" b="1" dirty="0">
                <a:latin typeface="Times New Roman" panose="02020603050405020304" pitchFamily="18" charset="0"/>
                <a:cs typeface="Times New Roman" panose="02020603050405020304" pitchFamily="18" charset="0"/>
              </a:rPr>
              <a:t>of Six Day Certificate Course in Language Skills </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r>
              <a:rPr lang="en-GB" sz="2400" b="1" dirty="0"/>
              <a:t>Valedictory </a:t>
            </a:r>
            <a:r>
              <a:rPr lang="mr-IN" sz="2400" b="1" dirty="0"/>
              <a:t>Program </a:t>
            </a:r>
            <a:r>
              <a:rPr lang="en-GB" sz="2400" b="1" dirty="0"/>
              <a:t>of Six Day Certificate Course in Language Skills </a:t>
            </a:r>
            <a:endParaRPr lang="en-US" sz="2400" b="1" dirty="0"/>
          </a:p>
          <a:p>
            <a:pPr marL="0" indent="0">
              <a:buNone/>
            </a:pPr>
            <a:endParaRPr lang="en-US" sz="2400" b="1" dirty="0"/>
          </a:p>
          <a:p>
            <a:pPr marL="0" indent="0">
              <a:buNone/>
            </a:pPr>
            <a:endParaRPr lang="en-US" sz="2400" dirty="0"/>
          </a:p>
          <a:p>
            <a:pPr marL="0" indent="0">
              <a:buNone/>
            </a:pPr>
            <a:endParaRPr lang="en-US" sz="2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 y="832513"/>
            <a:ext cx="5583096" cy="529846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557" y="832513"/>
            <a:ext cx="5764924" cy="5313453"/>
          </a:xfrm>
          <a:prstGeom prst="rect">
            <a:avLst/>
          </a:prstGeom>
        </p:spPr>
      </p:pic>
    </p:spTree>
    <p:extLst>
      <p:ext uri="{BB962C8B-B14F-4D97-AF65-F5344CB8AC3E}">
        <p14:creationId xmlns:p14="http://schemas.microsoft.com/office/powerpoint/2010/main" val="3596191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24" y="1135262"/>
            <a:ext cx="11744476" cy="4472937"/>
          </a:xfrm>
        </p:spPr>
        <p:txBody>
          <a:bodyPr>
            <a:normAutofit fontScale="90000"/>
          </a:bodyPr>
          <a:lstStyle/>
          <a:p>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a:t/>
            </a:r>
            <a:br>
              <a:rPr lang="en-GB" sz="1100" b="1" cap="none"/>
            </a:br>
            <a:r>
              <a:rPr lang="en-IN" sz="2400" b="1" cap="none"/>
              <a:t/>
            </a:r>
            <a:br>
              <a:rPr lang="en-IN" sz="2400" b="1" cap="none"/>
            </a:br>
            <a:r>
              <a:rPr lang="en-GB" sz="1100" b="1" cap="none" dirty="0"/>
              <a:t/>
            </a:r>
            <a:br>
              <a:rPr lang="en-GB" sz="1100" b="1" cap="none" dirty="0"/>
            </a:br>
            <a:endParaRPr lang="en-US" sz="1100" dirty="0"/>
          </a:p>
        </p:txBody>
      </p:sp>
      <p:sp>
        <p:nvSpPr>
          <p:cNvPr id="3" name="Content Placeholder 2"/>
          <p:cNvSpPr>
            <a:spLocks noGrp="1"/>
          </p:cNvSpPr>
          <p:nvPr>
            <p:ph idx="1"/>
          </p:nvPr>
        </p:nvSpPr>
        <p:spPr>
          <a:xfrm>
            <a:off x="302301" y="409350"/>
            <a:ext cx="11587397" cy="764497"/>
          </a:xfrm>
        </p:spPr>
        <p:txBody>
          <a:bodyPr>
            <a:normAutofit/>
          </a:bodyPr>
          <a:lstStyle/>
          <a:p>
            <a:pPr algn="ctr">
              <a:buNone/>
            </a:pPr>
            <a:r>
              <a:rPr lang="en-GB" sz="2400" b="1" dirty="0">
                <a:latin typeface="Times New Roman" pitchFamily="18" charset="0"/>
                <a:cs typeface="Times New Roman" pitchFamily="18" charset="0"/>
              </a:rPr>
              <a:t>Valedictory </a:t>
            </a:r>
            <a:r>
              <a:rPr lang="mr-IN" sz="2400" b="1" dirty="0">
                <a:latin typeface="Times New Roman" pitchFamily="18" charset="0"/>
              </a:rPr>
              <a:t>Program </a:t>
            </a:r>
            <a:r>
              <a:rPr lang="en-GB" sz="2400" b="1" dirty="0">
                <a:latin typeface="Times New Roman" pitchFamily="18" charset="0"/>
                <a:cs typeface="Times New Roman" pitchFamily="18" charset="0"/>
              </a:rPr>
              <a:t>-</a:t>
            </a:r>
            <a:r>
              <a:rPr lang="en-GB" sz="2400" b="1" dirty="0" smtClean="0">
                <a:latin typeface="Times New Roman" pitchFamily="18" charset="0"/>
                <a:cs typeface="Times New Roman" pitchFamily="18" charset="0"/>
              </a:rPr>
              <a:t> </a:t>
            </a:r>
            <a:r>
              <a:rPr lang="en-GB" sz="2400" b="1" dirty="0">
                <a:latin typeface="Times New Roman" pitchFamily="18" charset="0"/>
                <a:cs typeface="Times New Roman" pitchFamily="18" charset="0"/>
              </a:rPr>
              <a:t>Six Day Certificate Course in Language Skills </a:t>
            </a:r>
            <a:endParaRPr lang="en-US" sz="2400" b="1" dirty="0">
              <a:latin typeface="Times New Roman" pitchFamily="18" charset="0"/>
              <a:cs typeface="Times New Roman" pitchFamily="18" charset="0"/>
            </a:endParaRPr>
          </a:p>
          <a:p>
            <a:pPr algn="ctr">
              <a:buNone/>
            </a:pPr>
            <a:endParaRPr lang="en-US" sz="2400" dirty="0">
              <a:latin typeface="Times New Roman" pitchFamily="18" charset="0"/>
              <a:cs typeface="Times New Roman"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34097"/>
          <a:stretch/>
        </p:blipFill>
        <p:spPr>
          <a:xfrm>
            <a:off x="296373" y="928048"/>
            <a:ext cx="5442274" cy="4885898"/>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6732" b="8709"/>
          <a:stretch/>
        </p:blipFill>
        <p:spPr>
          <a:xfrm>
            <a:off x="5932756" y="928048"/>
            <a:ext cx="5962870" cy="4885897"/>
          </a:xfrm>
          <a:prstGeom prst="rect">
            <a:avLst/>
          </a:prstGeom>
        </p:spPr>
      </p:pic>
      <p:graphicFrame>
        <p:nvGraphicFramePr>
          <p:cNvPr id="6" name="Table 6">
            <a:extLst>
              <a:ext uri="{FF2B5EF4-FFF2-40B4-BE49-F238E27FC236}">
                <a16:creationId xmlns:a16="http://schemas.microsoft.com/office/drawing/2014/main" xmlns="" id="{36FD6DFA-36D0-A541-A2BB-120DA217E070}"/>
              </a:ext>
            </a:extLst>
          </p:cNvPr>
          <p:cNvGraphicFramePr>
            <a:graphicFrameLocks noGrp="1"/>
          </p:cNvGraphicFramePr>
          <p:nvPr>
            <p:extLst>
              <p:ext uri="{D42A27DB-BD31-4B8C-83A1-F6EECF244321}">
                <p14:modId xmlns:p14="http://schemas.microsoft.com/office/powerpoint/2010/main" val="2196136304"/>
              </p:ext>
            </p:extLst>
          </p:nvPr>
        </p:nvGraphicFramePr>
        <p:xfrm>
          <a:off x="254001" y="5917324"/>
          <a:ext cx="11648189" cy="819807"/>
        </p:xfrm>
        <a:graphic>
          <a:graphicData uri="http://schemas.openxmlformats.org/drawingml/2006/table">
            <a:tbl>
              <a:tblPr firstRow="1" bandRow="1">
                <a:tableStyleId>{125E5076-3810-47DD-B79F-674D7AD40C01}</a:tableStyleId>
              </a:tblPr>
              <a:tblGrid>
                <a:gridCol w="5668507">
                  <a:extLst>
                    <a:ext uri="{9D8B030D-6E8A-4147-A177-3AD203B41FA5}">
                      <a16:colId xmlns:a16="http://schemas.microsoft.com/office/drawing/2014/main" xmlns="" val="1280286991"/>
                    </a:ext>
                  </a:extLst>
                </a:gridCol>
                <a:gridCol w="5668507">
                  <a:extLst>
                    <a:ext uri="{9D8B030D-6E8A-4147-A177-3AD203B41FA5}">
                      <a16:colId xmlns:a16="http://schemas.microsoft.com/office/drawing/2014/main" xmlns="" val="2483788831"/>
                    </a:ext>
                  </a:extLst>
                </a:gridCol>
                <a:gridCol w="311175">
                  <a:extLst>
                    <a:ext uri="{9D8B030D-6E8A-4147-A177-3AD203B41FA5}">
                      <a16:colId xmlns:a16="http://schemas.microsoft.com/office/drawing/2014/main" xmlns="" val="1125292654"/>
                    </a:ext>
                  </a:extLst>
                </a:gridCol>
              </a:tblGrid>
              <a:tr h="819807">
                <a:tc>
                  <a:txBody>
                    <a:bodyPr/>
                    <a:lstStyle/>
                    <a:p>
                      <a:r>
                        <a:rPr lang="en-IN" sz="2000" dirty="0">
                          <a:latin typeface="Times New Roman" panose="02020603050405020304" pitchFamily="18" charset="0"/>
                          <a:cs typeface="Times New Roman" panose="02020603050405020304" pitchFamily="18" charset="0"/>
                        </a:rPr>
                        <a:t>Language activity  for </a:t>
                      </a:r>
                      <a:r>
                        <a:rPr lang="en-IN" sz="2000" dirty="0" smtClean="0">
                          <a:latin typeface="Times New Roman" panose="02020603050405020304" pitchFamily="18" charset="0"/>
                          <a:cs typeface="Times New Roman" panose="02020603050405020304" pitchFamily="18" charset="0"/>
                        </a:rPr>
                        <a:t>all: </a:t>
                      </a:r>
                      <a:r>
                        <a:rPr lang="en-IN" sz="2000" dirty="0">
                          <a:latin typeface="Times New Roman" panose="02020603050405020304" pitchFamily="18" charset="0"/>
                          <a:cs typeface="Times New Roman" panose="02020603050405020304" pitchFamily="18" charset="0"/>
                        </a:rPr>
                        <a:t>Principal </a:t>
                      </a:r>
                      <a:r>
                        <a:rPr lang="en-IN" sz="2000" dirty="0" smtClean="0">
                          <a:latin typeface="Times New Roman" panose="02020603050405020304" pitchFamily="18" charset="0"/>
                          <a:cs typeface="Times New Roman" panose="02020603050405020304" pitchFamily="18" charset="0"/>
                        </a:rPr>
                        <a:t>Sir, </a:t>
                      </a:r>
                      <a:r>
                        <a:rPr lang="en-IN" sz="2000" dirty="0">
                          <a:latin typeface="Times New Roman" panose="02020603050405020304" pitchFamily="18" charset="0"/>
                          <a:cs typeface="Times New Roman" panose="02020603050405020304" pitchFamily="18" charset="0"/>
                        </a:rPr>
                        <a:t>Vice Principals and all the </a:t>
                      </a:r>
                      <a:r>
                        <a:rPr lang="en-IN" sz="2000" dirty="0" smtClean="0">
                          <a:latin typeface="Times New Roman" panose="02020603050405020304" pitchFamily="18" charset="0"/>
                          <a:cs typeface="Times New Roman" panose="02020603050405020304" pitchFamily="18" charset="0"/>
                        </a:rPr>
                        <a:t>students</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IN" sz="2000" dirty="0" err="1" smtClean="0">
                          <a:latin typeface="Times New Roman" panose="02020603050405020304" pitchFamily="18" charset="0"/>
                          <a:cs typeface="Times New Roman" panose="02020603050405020304" pitchFamily="18" charset="0"/>
                        </a:rPr>
                        <a:t>Uttam</a:t>
                      </a:r>
                      <a:r>
                        <a:rPr lang="en-IN" sz="2000" dirty="0" smtClean="0">
                          <a:latin typeface="Times New Roman" panose="02020603050405020304" pitchFamily="18" charset="0"/>
                          <a:cs typeface="Times New Roman" panose="02020603050405020304" pitchFamily="18" charset="0"/>
                        </a:rPr>
                        <a:t> </a:t>
                      </a:r>
                      <a:r>
                        <a:rPr lang="en-IN" sz="2000" dirty="0" err="1" smtClean="0">
                          <a:latin typeface="Times New Roman" panose="02020603050405020304" pitchFamily="18" charset="0"/>
                          <a:cs typeface="Times New Roman" panose="02020603050405020304" pitchFamily="18" charset="0"/>
                        </a:rPr>
                        <a:t>Sonkamble</a:t>
                      </a:r>
                      <a:r>
                        <a:rPr lang="en-IN" sz="2000" dirty="0" smtClean="0">
                          <a:latin typeface="Times New Roman" panose="02020603050405020304" pitchFamily="18" charset="0"/>
                          <a:cs typeface="Times New Roman" panose="02020603050405020304" pitchFamily="18" charset="0"/>
                        </a:rPr>
                        <a:t> - </a:t>
                      </a:r>
                      <a:r>
                        <a:rPr lang="en-IN" sz="2000" dirty="0" err="1" smtClean="0">
                          <a:latin typeface="Times New Roman" panose="02020603050405020304" pitchFamily="18" charset="0"/>
                          <a:cs typeface="Times New Roman" panose="02020603050405020304" pitchFamily="18" charset="0"/>
                        </a:rPr>
                        <a:t>Deptt</a:t>
                      </a:r>
                      <a:r>
                        <a:rPr lang="en-IN"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of </a:t>
                      </a:r>
                      <a:r>
                        <a:rPr lang="en-IN" sz="2000" dirty="0" smtClean="0">
                          <a:latin typeface="Times New Roman" panose="02020603050405020304" pitchFamily="18" charset="0"/>
                          <a:cs typeface="Times New Roman" panose="02020603050405020304" pitchFamily="18" charset="0"/>
                        </a:rPr>
                        <a:t>English, Report </a:t>
                      </a:r>
                      <a:r>
                        <a:rPr lang="en-IN" sz="2000" dirty="0">
                          <a:latin typeface="Times New Roman" panose="02020603050405020304" pitchFamily="18" charset="0"/>
                          <a:cs typeface="Times New Roman" panose="02020603050405020304" pitchFamily="18" charset="0"/>
                        </a:rPr>
                        <a:t>Reading of the </a:t>
                      </a:r>
                      <a:r>
                        <a:rPr lang="en-IN" sz="2000" dirty="0" smtClean="0">
                          <a:latin typeface="Times New Roman" panose="02020603050405020304" pitchFamily="18" charset="0"/>
                          <a:cs typeface="Times New Roman" panose="02020603050405020304" pitchFamily="18" charset="0"/>
                        </a:rPr>
                        <a:t>Certificate Course</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2059290928"/>
                  </a:ext>
                </a:extLst>
              </a:tr>
            </a:tbl>
          </a:graphicData>
        </a:graphic>
      </p:graphicFrame>
    </p:spTree>
    <p:extLst>
      <p:ext uri="{BB962C8B-B14F-4D97-AF65-F5344CB8AC3E}">
        <p14:creationId xmlns:p14="http://schemas.microsoft.com/office/powerpoint/2010/main" val="3379136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9252"/>
            <a:ext cx="12192000" cy="5411450"/>
          </a:xfrm>
        </p:spPr>
        <p:txBody>
          <a:bodyPr>
            <a:normAutofit fontScale="90000"/>
          </a:bodyPr>
          <a:lstStyle/>
          <a:p>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t/>
            </a:r>
            <a:br>
              <a:rPr lang="en-GB" sz="1100" b="1" cap="none" dirty="0"/>
            </a:br>
            <a:r>
              <a:rPr lang="en-GB" sz="1100" b="1" cap="none" dirty="0">
                <a:latin typeface="Times New Roman" panose="02020603050405020304" pitchFamily="18" charset="0"/>
                <a:cs typeface="Times New Roman" panose="02020603050405020304" pitchFamily="18" charset="0"/>
              </a:rPr>
              <a:t/>
            </a:r>
            <a:br>
              <a:rPr lang="en-GB" sz="1100" b="1" cap="none" dirty="0">
                <a:latin typeface="Times New Roman" panose="02020603050405020304" pitchFamily="18" charset="0"/>
                <a:cs typeface="Times New Roman" panose="02020603050405020304" pitchFamily="18" charset="0"/>
              </a:rPr>
            </a:br>
            <a:r>
              <a:rPr lang="mr-IN" sz="3100" b="1" cap="none" dirty="0">
                <a:latin typeface="Times New Roman" panose="02020603050405020304" pitchFamily="18" charset="0"/>
              </a:rPr>
              <a:t> </a:t>
            </a:r>
            <a:r>
              <a:rPr lang="mr-IN" sz="3100" b="1" cap="none" dirty="0" smtClean="0">
                <a:latin typeface="Times New Roman" panose="02020603050405020304" pitchFamily="18" charset="0"/>
              </a:rPr>
              <a:t>   </a:t>
            </a:r>
            <a:r>
              <a:rPr lang="mr-IN" sz="2200" b="1" cap="none" dirty="0" smtClean="0">
                <a:latin typeface="Times New Roman" panose="02020603050405020304" pitchFamily="18" charset="0"/>
              </a:rPr>
              <a:t>Principal</a:t>
            </a:r>
            <a:r>
              <a:rPr lang="en-IN" sz="2200" b="1" cap="none" dirty="0" smtClean="0">
                <a:latin typeface="Times New Roman" panose="02020603050405020304" pitchFamily="18" charset="0"/>
                <a:cs typeface="Times New Roman" panose="02020603050405020304" pitchFamily="18" charset="0"/>
              </a:rPr>
              <a:t> Dr </a:t>
            </a:r>
            <a:r>
              <a:rPr lang="en-IN" sz="2200" b="1" cap="none" dirty="0">
                <a:latin typeface="Times New Roman" panose="02020603050405020304" pitchFamily="18" charset="0"/>
                <a:cs typeface="Times New Roman" panose="02020603050405020304" pitchFamily="18" charset="0"/>
              </a:rPr>
              <a:t>V N </a:t>
            </a:r>
            <a:r>
              <a:rPr lang="en-IN" sz="2200" b="1" cap="none" dirty="0" err="1">
                <a:latin typeface="Times New Roman" panose="02020603050405020304" pitchFamily="18" charset="0"/>
                <a:cs typeface="Times New Roman" panose="02020603050405020304" pitchFamily="18" charset="0"/>
              </a:rPr>
              <a:t>Suryawanshi</a:t>
            </a:r>
            <a:r>
              <a:rPr lang="en-IN" sz="2200" b="1" cap="none" dirty="0">
                <a:latin typeface="Times New Roman" panose="02020603050405020304" pitchFamily="18" charset="0"/>
                <a:cs typeface="Times New Roman" panose="02020603050405020304" pitchFamily="18" charset="0"/>
              </a:rPr>
              <a:t> Sir’s  </a:t>
            </a:r>
            <a:r>
              <a:rPr lang="mr-IN" sz="2200" b="1" cap="none" dirty="0">
                <a:latin typeface="Times New Roman" panose="02020603050405020304" pitchFamily="18" charset="0"/>
              </a:rPr>
              <a:t>Address </a:t>
            </a:r>
            <a:r>
              <a:rPr lang="en-IN" sz="2200" b="1" cap="none" dirty="0">
                <a:latin typeface="Times New Roman" panose="02020603050405020304" pitchFamily="18" charset="0"/>
                <a:cs typeface="Times New Roman" panose="02020603050405020304" pitchFamily="18" charset="0"/>
              </a:rPr>
              <a:t>  </a:t>
            </a:r>
            <a:r>
              <a:rPr lang="en-GB" sz="2200" b="1" cap="none" dirty="0">
                <a:latin typeface="Times New Roman" panose="02020603050405020304" pitchFamily="18" charset="0"/>
                <a:cs typeface="Times New Roman" panose="02020603050405020304" pitchFamily="18" charset="0"/>
              </a:rPr>
              <a:t>	</a:t>
            </a:r>
            <a:r>
              <a:rPr lang="mr-IN" sz="2200" b="1" cap="none" dirty="0">
                <a:latin typeface="Times New Roman" panose="02020603050405020304" pitchFamily="18" charset="0"/>
              </a:rPr>
              <a:t> </a:t>
            </a:r>
            <a:r>
              <a:rPr lang="mr-IN" sz="2200" b="1" cap="none" dirty="0" smtClean="0">
                <a:latin typeface="Times New Roman" panose="02020603050405020304" pitchFamily="18" charset="0"/>
              </a:rPr>
              <a:t>    </a:t>
            </a:r>
            <a:r>
              <a:rPr lang="en-GB" sz="2200" b="1" cap="none" dirty="0" err="1" smtClean="0">
                <a:latin typeface="Times New Roman" panose="02020603050405020304" pitchFamily="18" charset="0"/>
                <a:cs typeface="Times New Roman" panose="02020603050405020304" pitchFamily="18" charset="0"/>
              </a:rPr>
              <a:t>Ananya</a:t>
            </a:r>
            <a:r>
              <a:rPr lang="en-GB" sz="2200" b="1" cap="none" dirty="0" smtClean="0">
                <a:latin typeface="Times New Roman" panose="02020603050405020304" pitchFamily="18" charset="0"/>
                <a:cs typeface="Times New Roman" panose="02020603050405020304" pitchFamily="18" charset="0"/>
              </a:rPr>
              <a:t> </a:t>
            </a:r>
            <a:r>
              <a:rPr lang="en-GB" sz="2200" b="1" cap="none" dirty="0" err="1" smtClean="0">
                <a:latin typeface="Times New Roman" panose="02020603050405020304" pitchFamily="18" charset="0"/>
                <a:cs typeface="Times New Roman" panose="02020603050405020304" pitchFamily="18" charset="0"/>
              </a:rPr>
              <a:t>Chaudhar</a:t>
            </a:r>
            <a:r>
              <a:rPr lang="mr-IN" sz="2200" b="1" cap="none" dirty="0" smtClean="0">
                <a:latin typeface="Times New Roman" panose="02020603050405020304" pitchFamily="18" charset="0"/>
                <a:cs typeface="Times New Roman" panose="02020603050405020304" pitchFamily="18" charset="0"/>
              </a:rPr>
              <a:t>y</a:t>
            </a:r>
            <a:r>
              <a:rPr lang="en-GB" sz="2200" b="1" cap="none" dirty="0" smtClean="0">
                <a:latin typeface="Times New Roman" panose="02020603050405020304" pitchFamily="18" charset="0"/>
                <a:cs typeface="Times New Roman" panose="02020603050405020304" pitchFamily="18" charset="0"/>
              </a:rPr>
              <a:t> </a:t>
            </a:r>
            <a:r>
              <a:rPr lang="en-GB" sz="2200" b="1" cap="none" dirty="0">
                <a:latin typeface="Times New Roman" panose="02020603050405020304" pitchFamily="18" charset="0"/>
                <a:cs typeface="Times New Roman" panose="02020603050405020304" pitchFamily="18" charset="0"/>
              </a:rPr>
              <a:t>– Thanks giving</a:t>
            </a:r>
            <a:r>
              <a:rPr lang="en-GB" sz="1100" b="1" cap="none" dirty="0"/>
              <a:t/>
            </a:r>
            <a:br>
              <a:rPr lang="en-GB" sz="1100" b="1" cap="none" dirty="0"/>
            </a:br>
            <a:endParaRPr lang="en-US" sz="1100" dirty="0"/>
          </a:p>
        </p:txBody>
      </p:sp>
      <p:sp>
        <p:nvSpPr>
          <p:cNvPr id="3" name="Content Placeholder 2"/>
          <p:cNvSpPr>
            <a:spLocks noGrp="1"/>
          </p:cNvSpPr>
          <p:nvPr>
            <p:ph idx="1"/>
          </p:nvPr>
        </p:nvSpPr>
        <p:spPr>
          <a:xfrm>
            <a:off x="302301" y="122831"/>
            <a:ext cx="11587397" cy="600500"/>
          </a:xfrm>
        </p:spPr>
        <p:txBody>
          <a:bodyPr>
            <a:normAutofit/>
          </a:bodyPr>
          <a:lstStyle/>
          <a:p>
            <a:pPr algn="ctr">
              <a:buNone/>
            </a:pPr>
            <a:r>
              <a:rPr lang="en-GB" sz="2400" b="1" dirty="0">
                <a:latin typeface="Times New Roman" panose="02020603050405020304" pitchFamily="18" charset="0"/>
                <a:cs typeface="Times New Roman" panose="02020603050405020304" pitchFamily="18" charset="0"/>
              </a:rPr>
              <a:t>Valedictory </a:t>
            </a:r>
            <a:r>
              <a:rPr lang="en-GB" sz="2400" b="1" dirty="0" smtClean="0">
                <a:latin typeface="Times New Roman" panose="02020603050405020304" pitchFamily="18" charset="0"/>
                <a:cs typeface="Times New Roman" panose="02020603050405020304" pitchFamily="18" charset="0"/>
              </a:rPr>
              <a:t>Session </a:t>
            </a:r>
            <a:r>
              <a:rPr lang="en-GB" sz="2400" b="1" dirty="0">
                <a:latin typeface="Times New Roman" panose="02020603050405020304" pitchFamily="18" charset="0"/>
                <a:cs typeface="Times New Roman" panose="02020603050405020304" pitchFamily="18" charset="0"/>
              </a:rPr>
              <a:t>-</a:t>
            </a:r>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Six Day Certificate Course in Language Skills </a:t>
            </a:r>
            <a:endParaRPr lang="en-US" sz="2400" b="1" dirty="0">
              <a:latin typeface="Times New Roman" panose="02020603050405020304" pitchFamily="18" charset="0"/>
              <a:cs typeface="Times New Roman" panose="02020603050405020304" pitchFamily="18" charset="0"/>
            </a:endParaRPr>
          </a:p>
          <a:p>
            <a:pPr algn="ctr">
              <a:buNone/>
            </a:pP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3945" b="11676"/>
          <a:stretch/>
        </p:blipFill>
        <p:spPr>
          <a:xfrm>
            <a:off x="594359" y="600501"/>
            <a:ext cx="5501639" cy="5358339"/>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25621"/>
          <a:stretch/>
        </p:blipFill>
        <p:spPr>
          <a:xfrm>
            <a:off x="6148765" y="600501"/>
            <a:ext cx="5586036" cy="5358339"/>
          </a:xfrm>
          <a:prstGeom prst="rect">
            <a:avLst/>
          </a:prstGeom>
        </p:spPr>
      </p:pic>
    </p:spTree>
    <p:extLst>
      <p:ext uri="{BB962C8B-B14F-4D97-AF65-F5344CB8AC3E}">
        <p14:creationId xmlns:p14="http://schemas.microsoft.com/office/powerpoint/2010/main" val="3027320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63774"/>
            <a:ext cx="11582400" cy="525475"/>
          </a:xfrm>
        </p:spPr>
        <p:txBody>
          <a:bodyPr>
            <a:normAutofit/>
          </a:bodyPr>
          <a:lstStyle/>
          <a:p>
            <a:pPr algn="ctr"/>
            <a:r>
              <a:rPr lang="en-US" sz="2800" b="1" cap="none" dirty="0">
                <a:solidFill>
                  <a:schemeClr val="tx1"/>
                </a:solidFill>
                <a:latin typeface="Times New Roman" pitchFamily="18" charset="0"/>
              </a:rPr>
              <a:t>Best Practices </a:t>
            </a:r>
            <a:r>
              <a:rPr lang="en-US" sz="2800" b="1" cap="none" dirty="0">
                <a:solidFill>
                  <a:schemeClr val="tx1"/>
                </a:solidFill>
                <a:latin typeface="Times New Roman" pitchFamily="18" charset="0"/>
                <a:cs typeface="Times New Roman" pitchFamily="18" charset="0"/>
              </a:rPr>
              <a:t>of the Department</a:t>
            </a:r>
            <a:endParaRPr lang="en-US" sz="2800" dirty="0"/>
          </a:p>
        </p:txBody>
      </p:sp>
      <p:sp>
        <p:nvSpPr>
          <p:cNvPr id="3" name="Content Placeholder 2"/>
          <p:cNvSpPr>
            <a:spLocks noGrp="1"/>
          </p:cNvSpPr>
          <p:nvPr>
            <p:ph idx="1"/>
          </p:nvPr>
        </p:nvSpPr>
        <p:spPr>
          <a:xfrm>
            <a:off x="406400" y="1554163"/>
            <a:ext cx="11582400" cy="5098885"/>
          </a:xfrm>
        </p:spPr>
        <p:txBody>
          <a:bodyPr>
            <a:normAutofit lnSpcReduction="10000"/>
          </a:bodyPr>
          <a:lstStyle/>
          <a:p>
            <a:pPr marL="0" indent="0">
              <a:buNone/>
            </a:pPr>
            <a:endParaRPr lang="mr-IN" b="1" dirty="0" smtClean="0">
              <a:latin typeface="Times New Roman" panose="02020603050405020304" pitchFamily="18" charset="0"/>
              <a:cs typeface="Times New Roman" panose="02020603050405020304" pitchFamily="18" charset="0"/>
            </a:endParaRPr>
          </a:p>
          <a:p>
            <a:pPr marL="0" indent="0">
              <a:buNone/>
            </a:pPr>
            <a:endParaRPr lang="mr-IN" b="1" dirty="0">
              <a:latin typeface="Times New Roman" panose="02020603050405020304" pitchFamily="18" charset="0"/>
              <a:cs typeface="Times New Roman" panose="02020603050405020304" pitchFamily="18" charset="0"/>
            </a:endParaRPr>
          </a:p>
          <a:p>
            <a:pPr marL="0" indent="0">
              <a:buNone/>
            </a:pPr>
            <a:endParaRPr lang="mr-IN" b="1" dirty="0" smtClean="0">
              <a:latin typeface="Times New Roman" panose="02020603050405020304" pitchFamily="18" charset="0"/>
              <a:cs typeface="Times New Roman" panose="02020603050405020304" pitchFamily="18" charset="0"/>
            </a:endParaRPr>
          </a:p>
          <a:p>
            <a:pPr marL="0" indent="0">
              <a:buNone/>
            </a:pPr>
            <a:endParaRPr lang="mr-IN" b="1" dirty="0">
              <a:latin typeface="Times New Roman" panose="02020603050405020304" pitchFamily="18" charset="0"/>
              <a:cs typeface="Times New Roman" panose="02020603050405020304" pitchFamily="18" charset="0"/>
            </a:endParaRPr>
          </a:p>
          <a:p>
            <a:pPr marL="0" indent="0">
              <a:buNone/>
            </a:pPr>
            <a:endParaRPr lang="mr-IN" b="1" dirty="0" smtClean="0">
              <a:latin typeface="Times New Roman" panose="02020603050405020304" pitchFamily="18" charset="0"/>
              <a:cs typeface="Times New Roman" panose="02020603050405020304" pitchFamily="18" charset="0"/>
            </a:endParaRPr>
          </a:p>
          <a:p>
            <a:pPr marL="0" indent="0">
              <a:buNone/>
            </a:pPr>
            <a:endParaRPr lang="mr-IN" b="1" dirty="0">
              <a:latin typeface="Times New Roman" panose="02020603050405020304" pitchFamily="18" charset="0"/>
              <a:cs typeface="Times New Roman" panose="02020603050405020304" pitchFamily="18" charset="0"/>
            </a:endParaRPr>
          </a:p>
          <a:p>
            <a:pPr marL="0" indent="0">
              <a:buNone/>
            </a:pPr>
            <a:endParaRPr lang="mr-IN" b="1" dirty="0" smtClean="0">
              <a:latin typeface="Times New Roman" panose="02020603050405020304" pitchFamily="18" charset="0"/>
              <a:cs typeface="Times New Roman" panose="02020603050405020304" pitchFamily="18" charset="0"/>
            </a:endParaRPr>
          </a:p>
          <a:p>
            <a:pPr marL="0" indent="0">
              <a:buNone/>
            </a:pPr>
            <a:endParaRPr lang="mr-IN" b="1" dirty="0" smtClean="0">
              <a:latin typeface="Times New Roman" panose="02020603050405020304" pitchFamily="18" charset="0"/>
              <a:cs typeface="Times New Roman" panose="02020603050405020304" pitchFamily="18" charset="0"/>
            </a:endParaRPr>
          </a:p>
          <a:p>
            <a:pPr marL="0" indent="0" algn="ctr">
              <a:buNone/>
            </a:pPr>
            <a:endParaRPr lang="en-US" sz="2400" b="1" dirty="0" smtClean="0">
              <a:latin typeface="Times New Roman" panose="02020603050405020304" pitchFamily="18" charset="0"/>
              <a:cs typeface="Times New Roman" panose="02020603050405020304" pitchFamily="18" charset="0"/>
            </a:endParaRPr>
          </a:p>
          <a:p>
            <a:pPr marL="0" indent="0" algn="ctr">
              <a:buNone/>
            </a:pPr>
            <a:r>
              <a:rPr lang="en-US" sz="2400" b="1" dirty="0" smtClean="0">
                <a:latin typeface="Times New Roman" panose="02020603050405020304" pitchFamily="18" charset="0"/>
                <a:cs typeface="Times New Roman" panose="02020603050405020304" pitchFamily="18" charset="0"/>
              </a:rPr>
              <a:t>Presentations</a:t>
            </a:r>
            <a:r>
              <a:rPr lang="mr-IN" sz="2400" b="1" dirty="0" smtClean="0">
                <a:latin typeface="Times New Roman" panose="02020603050405020304" pitchFamily="18" charset="0"/>
                <a:cs typeface="Times New Roman" panose="02020603050405020304" pitchFamily="18" charset="0"/>
              </a:rPr>
              <a:t> 2023-2024</a:t>
            </a:r>
            <a:endParaRPr lang="en-US" sz="2400" b="1"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77" y="689249"/>
            <a:ext cx="2876975" cy="54522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953" y="689249"/>
            <a:ext cx="2924088" cy="54522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2741" y="689249"/>
            <a:ext cx="2859459" cy="54522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1442" y="689249"/>
            <a:ext cx="2877898" cy="5452243"/>
          </a:xfrm>
          <a:prstGeom prst="rect">
            <a:avLst/>
          </a:prstGeom>
        </p:spPr>
      </p:pic>
    </p:spTree>
    <p:extLst>
      <p:ext uri="{BB962C8B-B14F-4D97-AF65-F5344CB8AC3E}">
        <p14:creationId xmlns:p14="http://schemas.microsoft.com/office/powerpoint/2010/main" val="3533766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22830"/>
            <a:ext cx="11582400" cy="655092"/>
          </a:xfrm>
        </p:spPr>
        <p:txBody>
          <a:bodyPr>
            <a:normAutofit/>
          </a:bodyPr>
          <a:lstStyle/>
          <a:p>
            <a:pPr algn="ctr"/>
            <a:r>
              <a:rPr lang="en-US" sz="3200" b="1" cap="none" dirty="0" smtClean="0">
                <a:latin typeface="Times New Roman" panose="02020603050405020304" pitchFamily="18" charset="0"/>
                <a:cs typeface="Times New Roman" panose="02020603050405020304" pitchFamily="18" charset="0"/>
              </a:rPr>
              <a:t>Best Practices</a:t>
            </a:r>
            <a:endParaRPr lang="en-US" sz="32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6400" y="1554163"/>
            <a:ext cx="11582400" cy="5119906"/>
          </a:xfrm>
        </p:spPr>
        <p:txBody>
          <a:bodyPr>
            <a:normAutofit lnSpcReduction="10000"/>
          </a:bodyPr>
          <a:lstStyle/>
          <a:p>
            <a:pPr marL="0" indent="0">
              <a:buNone/>
            </a:pPr>
            <a:endParaRPr lang="mr-IN" b="1" dirty="0" smtClean="0">
              <a:latin typeface="Times New Roman" panose="02020603050405020304" pitchFamily="18" charset="0"/>
              <a:cs typeface="Times New Roman" panose="02020603050405020304" pitchFamily="18" charset="0"/>
            </a:endParaRPr>
          </a:p>
          <a:p>
            <a:pPr marL="0" indent="0">
              <a:buNone/>
            </a:pPr>
            <a:endParaRPr lang="mr-IN" b="1" dirty="0">
              <a:latin typeface="Times New Roman" panose="02020603050405020304" pitchFamily="18" charset="0"/>
              <a:cs typeface="Times New Roman" panose="02020603050405020304" pitchFamily="18" charset="0"/>
            </a:endParaRPr>
          </a:p>
          <a:p>
            <a:pPr marL="0" indent="0">
              <a:buNone/>
            </a:pPr>
            <a:endParaRPr lang="mr-IN" b="1" dirty="0" smtClean="0">
              <a:latin typeface="Times New Roman" panose="02020603050405020304" pitchFamily="18" charset="0"/>
              <a:cs typeface="Times New Roman" panose="02020603050405020304" pitchFamily="18" charset="0"/>
            </a:endParaRPr>
          </a:p>
          <a:p>
            <a:pPr marL="0" indent="0">
              <a:buNone/>
            </a:pPr>
            <a:endParaRPr lang="mr-IN" b="1" dirty="0">
              <a:latin typeface="Times New Roman" panose="02020603050405020304" pitchFamily="18" charset="0"/>
              <a:cs typeface="Times New Roman" panose="02020603050405020304" pitchFamily="18" charset="0"/>
            </a:endParaRPr>
          </a:p>
          <a:p>
            <a:pPr marL="0" indent="0">
              <a:buNone/>
            </a:pPr>
            <a:endParaRPr lang="mr-IN" b="1" dirty="0" smtClean="0">
              <a:latin typeface="Times New Roman" panose="02020603050405020304" pitchFamily="18" charset="0"/>
              <a:cs typeface="Times New Roman" panose="02020603050405020304" pitchFamily="18" charset="0"/>
            </a:endParaRPr>
          </a:p>
          <a:p>
            <a:pPr marL="0" indent="0">
              <a:buNone/>
            </a:pPr>
            <a:endParaRPr lang="mr-IN" b="1" dirty="0">
              <a:latin typeface="Times New Roman" panose="02020603050405020304" pitchFamily="18" charset="0"/>
              <a:cs typeface="Times New Roman" panose="02020603050405020304" pitchFamily="18" charset="0"/>
            </a:endParaRPr>
          </a:p>
          <a:p>
            <a:pPr marL="0" indent="0">
              <a:buNone/>
            </a:pPr>
            <a:endParaRPr lang="mr-IN" b="1" dirty="0" smtClean="0">
              <a:latin typeface="Times New Roman" panose="02020603050405020304" pitchFamily="18" charset="0"/>
              <a:cs typeface="Times New Roman" panose="02020603050405020304" pitchFamily="18" charset="0"/>
            </a:endParaRPr>
          </a:p>
          <a:p>
            <a:pPr marL="0" indent="0">
              <a:buNone/>
            </a:pPr>
            <a:endParaRPr lang="mr-IN" b="1" dirty="0">
              <a:latin typeface="Times New Roman" panose="02020603050405020304" pitchFamily="18" charset="0"/>
              <a:cs typeface="Times New Roman" panose="02020603050405020304" pitchFamily="18" charset="0"/>
            </a:endParaRPr>
          </a:p>
          <a:p>
            <a:pPr marL="0" indent="0" algn="ctr">
              <a:buNone/>
            </a:pPr>
            <a:endParaRPr lang="mr-IN" sz="2000" b="1" dirty="0" smtClean="0">
              <a:latin typeface="Times New Roman" panose="02020603050405020304" pitchFamily="18" charset="0"/>
              <a:cs typeface="Times New Roman" panose="02020603050405020304" pitchFamily="18" charset="0"/>
            </a:endParaRPr>
          </a:p>
          <a:p>
            <a:pPr marL="0" indent="0" algn="ctr">
              <a:buNone/>
            </a:pPr>
            <a:r>
              <a:rPr lang="en-US" sz="2400" b="1" dirty="0" smtClean="0">
                <a:latin typeface="Times New Roman" panose="02020603050405020304" pitchFamily="18" charset="0"/>
                <a:cs typeface="Times New Roman" panose="02020603050405020304" pitchFamily="18" charset="0"/>
              </a:rPr>
              <a:t>Presentations</a:t>
            </a:r>
            <a:r>
              <a:rPr lang="mr-IN" sz="2400" b="1" dirty="0" smtClean="0">
                <a:latin typeface="Times New Roman" panose="02020603050405020304" pitchFamily="18" charset="0"/>
                <a:cs typeface="Times New Roman" panose="02020603050405020304" pitchFamily="18" charset="0"/>
              </a:rPr>
              <a:t> 2022-2023</a:t>
            </a:r>
            <a:endParaRPr lang="en-US" sz="2400" b="1"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79" y="777923"/>
            <a:ext cx="5290381" cy="53180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917" y="777923"/>
            <a:ext cx="5570483" cy="5318078"/>
          </a:xfrm>
          <a:prstGeom prst="rect">
            <a:avLst/>
          </a:prstGeom>
        </p:spPr>
      </p:pic>
    </p:spTree>
    <p:extLst>
      <p:ext uri="{BB962C8B-B14F-4D97-AF65-F5344CB8AC3E}">
        <p14:creationId xmlns:p14="http://schemas.microsoft.com/office/powerpoint/2010/main" val="535221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273270"/>
            <a:ext cx="9668479" cy="513428"/>
          </a:xfrm>
        </p:spPr>
        <p:txBody>
          <a:bodyPr>
            <a:normAutofit fontScale="90000"/>
          </a:bodyPr>
          <a:lstStyle/>
          <a:p>
            <a:pPr algn="ctr"/>
            <a:r>
              <a:rPr lang="en-US" sz="2800" b="1" cap="none" dirty="0" smtClean="0">
                <a:solidFill>
                  <a:schemeClr val="tx1"/>
                </a:solidFill>
                <a:latin typeface="Times New Roman" pitchFamily="18" charset="0"/>
              </a:rPr>
              <a:t>Best Practices</a:t>
            </a:r>
            <a:endParaRPr lang="en-US" sz="2800" b="1" cap="none"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399393" y="1219200"/>
            <a:ext cx="11792607" cy="5288280"/>
          </a:xfrm>
        </p:spPr>
        <p:txBody>
          <a:bodyPr>
            <a:noAutofit/>
          </a:bodyPr>
          <a:lstStyle/>
          <a:p>
            <a:endParaRPr lang="mr-IN" sz="2400" dirty="0" smtClean="0">
              <a:latin typeface="Times New Roman" panose="02020603050405020304" pitchFamily="18" charset="0"/>
            </a:endParaRPr>
          </a:p>
          <a:p>
            <a:pPr marL="342900" indent="-342900" algn="l">
              <a:buFont typeface="Wingdings" panose="05000000000000000000" pitchFamily="2" charset="2"/>
              <a:buChar char="§"/>
            </a:pPr>
            <a:endParaRPr lang="mr-IN" sz="2400" dirty="0" smtClean="0">
              <a:latin typeface="Times New Roman" panose="02020603050405020304" pitchFamily="18" charset="0"/>
            </a:endParaRPr>
          </a:p>
          <a:p>
            <a:pPr marL="342900" indent="-342900" algn="l">
              <a:buFont typeface="Wingdings" panose="05000000000000000000" pitchFamily="2" charset="2"/>
              <a:buChar char="§"/>
            </a:pPr>
            <a:endParaRPr lang="mr-IN" sz="2400" dirty="0" smtClean="0">
              <a:latin typeface="Times New Roman" panose="02020603050405020304" pitchFamily="18" charset="0"/>
            </a:endParaRPr>
          </a:p>
          <a:p>
            <a:pPr marL="342900" indent="-342900" algn="l">
              <a:buFont typeface="Wingdings" panose="05000000000000000000" pitchFamily="2" charset="2"/>
              <a:buChar char="§"/>
            </a:pPr>
            <a:endParaRPr lang="mr-IN" sz="2400" dirty="0">
              <a:latin typeface="Times New Roman" panose="02020603050405020304" pitchFamily="18" charset="0"/>
            </a:endParaRPr>
          </a:p>
          <a:p>
            <a:pPr marL="342900" indent="-342900" algn="l">
              <a:buFont typeface="Wingdings" panose="05000000000000000000" pitchFamily="2" charset="2"/>
              <a:buChar char="§"/>
            </a:pPr>
            <a:endParaRPr lang="mr-IN" sz="2400" dirty="0">
              <a:latin typeface="Times New Roman" panose="02020603050405020304" pitchFamily="18" charset="0"/>
            </a:endParaRPr>
          </a:p>
          <a:p>
            <a:pPr marL="342900" indent="-342900" algn="l">
              <a:buFont typeface="Wingdings" panose="05000000000000000000" pitchFamily="2" charset="2"/>
              <a:buChar char="§"/>
            </a:pPr>
            <a:endParaRPr lang="mr-IN" sz="2400" dirty="0">
              <a:latin typeface="Times New Roman" panose="02020603050405020304" pitchFamily="18" charset="0"/>
            </a:endParaRPr>
          </a:p>
          <a:p>
            <a:pPr algn="ctr"/>
            <a:r>
              <a:rPr lang="mr-IN" sz="2400" b="1" dirty="0">
                <a:latin typeface="Times New Roman" panose="02020603050405020304" pitchFamily="18" charset="0"/>
              </a:rPr>
              <a:t>					</a:t>
            </a:r>
          </a:p>
          <a:p>
            <a:pPr algn="ctr"/>
            <a:r>
              <a:rPr lang="mr-IN" sz="2400" b="1" dirty="0">
                <a:latin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                                            </a:t>
            </a:r>
          </a:p>
          <a:p>
            <a:pPr algn="ctr"/>
            <a:r>
              <a:rPr lang="en-US" b="1" dirty="0" smtClean="0">
                <a:latin typeface="Times New Roman" panose="02020603050405020304" pitchFamily="18" charset="0"/>
                <a:cs typeface="Times New Roman" panose="02020603050405020304" pitchFamily="18" charset="0"/>
              </a:rPr>
              <a:t>					</a:t>
            </a:r>
          </a:p>
          <a:p>
            <a:pPr algn="ctr"/>
            <a:r>
              <a:rPr lang="en-US" sz="2400" b="1" dirty="0" smtClean="0">
                <a:latin typeface="Times New Roman" panose="02020603050405020304" pitchFamily="18" charset="0"/>
                <a:cs typeface="Times New Roman" panose="02020603050405020304" pitchFamily="18" charset="0"/>
              </a:rPr>
              <a:t>                                                              </a:t>
            </a:r>
            <a:r>
              <a:rPr lang="mr-IN" sz="2400" b="1" dirty="0" smtClean="0">
                <a:latin typeface="Times New Roman" panose="02020603050405020304" pitchFamily="18" charset="0"/>
              </a:rPr>
              <a:t>Presentations</a:t>
            </a:r>
            <a:r>
              <a:rPr lang="mr-IN" sz="2400" b="1" dirty="0">
                <a:latin typeface="Times New Roman" panose="02020603050405020304" pitchFamily="18" charset="0"/>
              </a:rPr>
              <a:t>								</a:t>
            </a:r>
          </a:p>
          <a:p>
            <a:pPr algn="ctr"/>
            <a:r>
              <a:rPr lang="en-US" b="1" dirty="0" smtClean="0">
                <a:latin typeface="Times New Roman" panose="02020603050405020304" pitchFamily="18" charset="0"/>
                <a:cs typeface="Times New Roman" panose="02020603050405020304" pitchFamily="18" charset="0"/>
              </a:rPr>
              <a:t>Presentations</a:t>
            </a:r>
            <a:r>
              <a:rPr lang="mr-IN" b="1" dirty="0" smtClean="0">
                <a:latin typeface="Times New Roman" panose="02020603050405020304" pitchFamily="18" charset="0"/>
                <a:cs typeface="Times New Roman" panose="02020603050405020304" pitchFamily="18" charset="0"/>
              </a:rPr>
              <a:t> 2021-2022</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786698"/>
            <a:ext cx="2895600" cy="528828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7346" b="13095"/>
          <a:stretch/>
        </p:blipFill>
        <p:spPr>
          <a:xfrm>
            <a:off x="3154680" y="786698"/>
            <a:ext cx="3078480" cy="528828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872" t="20475" r="11776" b="-2936"/>
          <a:stretch/>
        </p:blipFill>
        <p:spPr>
          <a:xfrm>
            <a:off x="6294120" y="786698"/>
            <a:ext cx="2926080" cy="5466957"/>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27294" b="4711"/>
          <a:stretch/>
        </p:blipFill>
        <p:spPr>
          <a:xfrm>
            <a:off x="9296400" y="786698"/>
            <a:ext cx="2712720" cy="5288281"/>
          </a:xfrm>
          <a:prstGeom prst="rect">
            <a:avLst/>
          </a:prstGeom>
        </p:spPr>
      </p:pic>
    </p:spTree>
    <p:extLst>
      <p:ext uri="{BB962C8B-B14F-4D97-AF65-F5344CB8AC3E}">
        <p14:creationId xmlns:p14="http://schemas.microsoft.com/office/powerpoint/2010/main" val="28425636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23026"/>
            <a:ext cx="11582400" cy="627602"/>
          </a:xfrm>
        </p:spPr>
        <p:txBody>
          <a:bodyPr>
            <a:normAutofit/>
          </a:bodyPr>
          <a:lstStyle/>
          <a:p>
            <a:pPr algn="ctr"/>
            <a:r>
              <a:rPr lang="en-US" sz="3200" b="1" cap="none" dirty="0" smtClean="0">
                <a:latin typeface="Times New Roman" panose="02020603050405020304" pitchFamily="18" charset="0"/>
                <a:cs typeface="Times New Roman" panose="02020603050405020304" pitchFamily="18" charset="0"/>
              </a:rPr>
              <a:t>Best Practices </a:t>
            </a:r>
            <a:endParaRPr lang="en-IN" sz="32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6400" y="1554163"/>
            <a:ext cx="11582400" cy="5056844"/>
          </a:xfrm>
        </p:spPr>
        <p:txBody>
          <a:bodyPr>
            <a:normAutofit fontScale="92500" lnSpcReduction="10000"/>
          </a:bodyPr>
          <a:lstStyle/>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r>
              <a:rPr lang="en-US" sz="2000" b="1" dirty="0" smtClean="0">
                <a:latin typeface="Times New Roman" panose="02020603050405020304" pitchFamily="18" charset="0"/>
                <a:cs typeface="Times New Roman" panose="02020603050405020304" pitchFamily="18" charset="0"/>
              </a:rPr>
              <a:t>Remedial </a:t>
            </a:r>
            <a:r>
              <a:rPr lang="en-US" sz="2000" b="1" dirty="0">
                <a:latin typeface="Times New Roman" panose="02020603050405020304" pitchFamily="18" charset="0"/>
                <a:cs typeface="Times New Roman" panose="02020603050405020304" pitchFamily="18" charset="0"/>
              </a:rPr>
              <a:t>Course </a:t>
            </a:r>
            <a:r>
              <a:rPr lang="en-US" sz="2000" b="1" dirty="0" smtClean="0">
                <a:latin typeface="Times New Roman" panose="02020603050405020304" pitchFamily="18" charset="0"/>
                <a:cs typeface="Times New Roman" panose="02020603050405020304" pitchFamily="18" charset="0"/>
              </a:rPr>
              <a:t>2023-2024</a:t>
            </a:r>
            <a:endParaRPr lang="en-IN"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110" y="750628"/>
            <a:ext cx="5856890" cy="51861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98" y="750628"/>
            <a:ext cx="5479395" cy="5186148"/>
          </a:xfrm>
          <a:prstGeom prst="rect">
            <a:avLst/>
          </a:prstGeom>
        </p:spPr>
      </p:pic>
    </p:spTree>
    <p:extLst>
      <p:ext uri="{BB962C8B-B14F-4D97-AF65-F5344CB8AC3E}">
        <p14:creationId xmlns:p14="http://schemas.microsoft.com/office/powerpoint/2010/main" val="728085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0126"/>
            <a:ext cx="11582400" cy="518614"/>
          </a:xfrm>
        </p:spPr>
        <p:txBody>
          <a:bodyPr>
            <a:normAutofit fontScale="90000"/>
          </a:bodyPr>
          <a:lstStyle/>
          <a:p>
            <a:pPr algn="ctr"/>
            <a:r>
              <a:rPr lang="en-US" sz="3200" b="1" cap="none" dirty="0" smtClean="0">
                <a:latin typeface="Times New Roman" panose="02020603050405020304" pitchFamily="18" charset="0"/>
                <a:cs typeface="Times New Roman" panose="02020603050405020304" pitchFamily="18" charset="0"/>
              </a:rPr>
              <a:t>Best Practices</a:t>
            </a:r>
            <a:endParaRPr lang="en-IN" sz="32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6400" y="1554163"/>
            <a:ext cx="11582400" cy="5303837"/>
          </a:xfrm>
        </p:spPr>
        <p:txBody>
          <a:bodyPr>
            <a:normAutofit/>
          </a:bodyPr>
          <a:lstStyle/>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r>
              <a:rPr lang="en-US" sz="2000" b="1" dirty="0" smtClean="0">
                <a:latin typeface="Times New Roman" panose="02020603050405020304" pitchFamily="18" charset="0"/>
                <a:cs typeface="Times New Roman" panose="02020603050405020304" pitchFamily="18" charset="0"/>
              </a:rPr>
              <a:t>Remedial Course 2022-2023</a:t>
            </a:r>
            <a:endParaRPr lang="en-IN"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68740"/>
            <a:ext cx="5383924" cy="57472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959" y="668741"/>
            <a:ext cx="5726562" cy="5747298"/>
          </a:xfrm>
          <a:prstGeom prst="rect">
            <a:avLst/>
          </a:prstGeom>
        </p:spPr>
      </p:pic>
    </p:spTree>
    <p:extLst>
      <p:ext uri="{BB962C8B-B14F-4D97-AF65-F5344CB8AC3E}">
        <p14:creationId xmlns:p14="http://schemas.microsoft.com/office/powerpoint/2010/main" val="1821682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93" y="1888761"/>
            <a:ext cx="11647357" cy="4969239"/>
          </a:xfrm>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t>
            </a:r>
            <a:r>
              <a:rPr lang="en-US" b="1" dirty="0" smtClean="0"/>
              <a:t/>
            </a:r>
            <a:br>
              <a:rPr lang="en-US" b="1" dirty="0" smtClean="0"/>
            </a:br>
            <a:r>
              <a:rPr lang="en-US" b="1" dirty="0" smtClean="0"/>
              <a:t>					</a:t>
            </a:r>
            <a:r>
              <a:rPr lang="mr-IN" sz="2700" b="1" cap="none" dirty="0" smtClean="0">
                <a:latin typeface="Times New Roman" panose="02020603050405020304" pitchFamily="18" charset="0"/>
              </a:rPr>
              <a:t>Group Discussion 2023</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4735" y="218365"/>
            <a:ext cx="11422504" cy="450375"/>
          </a:xfrm>
        </p:spPr>
        <p:txBody>
          <a:bodyPr>
            <a:noAutofit/>
          </a:bodyPr>
          <a:lstStyle/>
          <a:p>
            <a:pPr algn="ctr">
              <a:buNone/>
            </a:pPr>
            <a:r>
              <a:rPr lang="en-GB" sz="2800" b="1" dirty="0" smtClean="0">
                <a:latin typeface="Times New Roman" panose="02020603050405020304" pitchFamily="18" charset="0"/>
                <a:cs typeface="Times New Roman" panose="02020603050405020304" pitchFamily="18" charset="0"/>
              </a:rPr>
              <a:t>Best Practices</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676" y="791570"/>
            <a:ext cx="5531370" cy="53226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5929" y="791570"/>
            <a:ext cx="5513631" cy="5322627"/>
          </a:xfrm>
          <a:prstGeom prst="rect">
            <a:avLst/>
          </a:prstGeom>
        </p:spPr>
      </p:pic>
    </p:spTree>
    <p:extLst>
      <p:ext uri="{BB962C8B-B14F-4D97-AF65-F5344CB8AC3E}">
        <p14:creationId xmlns:p14="http://schemas.microsoft.com/office/powerpoint/2010/main" val="417203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1023582"/>
            <a:ext cx="11571888" cy="5704764"/>
          </a:xfrm>
        </p:spPr>
        <p:txBody>
          <a:bodyPr>
            <a:noAutofit/>
          </a:bodyPr>
          <a:lstStyle/>
          <a:p>
            <a:pPr algn="ctr"/>
            <a:r>
              <a:rPr lang="en-GB" sz="2800" b="1" cap="none" dirty="0" smtClean="0">
                <a:solidFill>
                  <a:schemeClr val="tx1"/>
                </a:solidFill>
                <a:latin typeface="Times New Roman" pitchFamily="18" charset="0"/>
                <a:cs typeface="Times New Roman" pitchFamily="18" charset="0"/>
              </a:rPr>
              <a:t>Activities</a:t>
            </a:r>
            <a:r>
              <a:rPr lang="en-IN" sz="2800" b="1" cap="none" dirty="0" smtClean="0">
                <a:solidFill>
                  <a:schemeClr val="tx1"/>
                </a:solidFill>
                <a:latin typeface="Times New Roman" pitchFamily="18" charset="0"/>
                <a:cs typeface="Times New Roman" pitchFamily="18" charset="0"/>
              </a:rPr>
              <a:t/>
            </a:r>
            <a:br>
              <a:rPr lang="en-IN" sz="2800" b="1" cap="none" dirty="0" smtClean="0">
                <a:solidFill>
                  <a:schemeClr val="tx1"/>
                </a:solidFill>
                <a:latin typeface="Times New Roman" pitchFamily="18" charset="0"/>
                <a:cs typeface="Times New Roman" pitchFamily="18" charset="0"/>
              </a:rPr>
            </a:br>
            <a:r>
              <a:rPr lang="mr-IN" sz="2400" b="1" cap="none" dirty="0" smtClean="0">
                <a:solidFill>
                  <a:schemeClr val="tx1"/>
                </a:solidFill>
                <a:latin typeface="Times New Roman" pitchFamily="18" charset="0"/>
                <a:cs typeface="Times New Roman" panose="02020603050405020304" pitchFamily="18" charset="0"/>
              </a:rPr>
              <a:t>Late Shri</a:t>
            </a:r>
            <a:r>
              <a:rPr lang="en-GB" sz="2400" b="1" cap="none" dirty="0" smtClean="0">
                <a:solidFill>
                  <a:schemeClr val="tx1"/>
                </a:solidFill>
                <a:latin typeface="Times New Roman" pitchFamily="18" charset="0"/>
                <a:cs typeface="Times New Roman" pitchFamily="18" charset="0"/>
              </a:rPr>
              <a:t> </a:t>
            </a:r>
            <a:r>
              <a:rPr lang="mr-IN" sz="2400" b="1" cap="none" dirty="0" smtClean="0">
                <a:solidFill>
                  <a:schemeClr val="tx1"/>
                </a:solidFill>
                <a:latin typeface="Times New Roman" pitchFamily="18" charset="0"/>
              </a:rPr>
              <a:t>Satish Chandra</a:t>
            </a:r>
            <a:r>
              <a:rPr lang="en-US" sz="2400" b="1" cap="none" dirty="0" smtClean="0">
                <a:solidFill>
                  <a:schemeClr val="tx1"/>
                </a:solidFill>
                <a:latin typeface="Times New Roman" pitchFamily="18" charset="0"/>
                <a:cs typeface="Times New Roman" pitchFamily="18" charset="0"/>
              </a:rPr>
              <a:t> </a:t>
            </a:r>
            <a:r>
              <a:rPr lang="mr-IN" sz="2400" b="1" cap="none" dirty="0" smtClean="0">
                <a:solidFill>
                  <a:schemeClr val="tx1"/>
                </a:solidFill>
                <a:latin typeface="Times New Roman" pitchFamily="18" charset="0"/>
              </a:rPr>
              <a:t>Rotating Trophy</a:t>
            </a:r>
            <a:r>
              <a:rPr lang="en-US" sz="2400" b="1" cap="none" dirty="0" smtClean="0">
                <a:solidFill>
                  <a:schemeClr val="bg1"/>
                </a:solidFill>
                <a:latin typeface="Times New Roman" pitchFamily="18" charset="0"/>
                <a:cs typeface="Times New Roman" pitchFamily="18" charset="0"/>
              </a:rPr>
              <a:t> </a:t>
            </a:r>
            <a:r>
              <a:rPr lang="en-US" sz="2400" b="1" cap="none" dirty="0" smtClean="0">
                <a:solidFill>
                  <a:schemeClr val="tx1"/>
                </a:solidFill>
                <a:latin typeface="Times New Roman" pitchFamily="18" charset="0"/>
                <a:cs typeface="Times New Roman" pitchFamily="18" charset="0"/>
              </a:rPr>
              <a:t>Elocution Competition </a:t>
            </a:r>
            <a:r>
              <a:rPr lang="en-US" sz="2000" b="1" cap="none" dirty="0" smtClean="0">
                <a:solidFill>
                  <a:schemeClr val="tx1"/>
                </a:solidFill>
                <a:latin typeface="Times New Roman" pitchFamily="18" charset="0"/>
                <a:cs typeface="Times New Roman" pitchFamily="18" charset="0"/>
              </a:rPr>
              <a:t>- </a:t>
            </a:r>
            <a:r>
              <a:rPr lang="en-US" sz="1800" b="1" cap="none" dirty="0" smtClean="0">
                <a:solidFill>
                  <a:schemeClr val="tx1"/>
                </a:solidFill>
                <a:latin typeface="Times New Roman" pitchFamily="18" charset="0"/>
                <a:cs typeface="Times New Roman" pitchFamily="18" charset="0"/>
              </a:rPr>
              <a:t>07.01.</a:t>
            </a:r>
            <a:r>
              <a:rPr lang="mr-IN" sz="1800" b="1" cap="none" dirty="0" smtClean="0">
                <a:solidFill>
                  <a:schemeClr val="tx1"/>
                </a:solidFill>
                <a:latin typeface="Times New Roman" pitchFamily="18" charset="0"/>
              </a:rPr>
              <a:t>2019</a:t>
            </a:r>
            <a:r>
              <a:rPr lang="mr-IN" sz="2400" cap="none" dirty="0" smtClean="0">
                <a:latin typeface="Times New Roman" panose="02020603050405020304" pitchFamily="18" charset="0"/>
              </a:rPr>
              <a:t/>
            </a:r>
            <a:br>
              <a:rPr lang="mr-IN" sz="2400" cap="none" dirty="0" smtClean="0">
                <a:latin typeface="Times New Roman" panose="02020603050405020304" pitchFamily="18" charset="0"/>
              </a:rPr>
            </a:br>
            <a:r>
              <a:rPr lang="mr-IN" sz="2400" dirty="0">
                <a:latin typeface="Times New Roman" panose="02020603050405020304" pitchFamily="18" charset="0"/>
              </a:rPr>
              <a:t/>
            </a:r>
            <a:br>
              <a:rPr lang="mr-IN" sz="2400" dirty="0">
                <a:latin typeface="Times New Roman" panose="02020603050405020304" pitchFamily="18" charset="0"/>
              </a:rPr>
            </a:br>
            <a:r>
              <a:rPr lang="mr-IN" sz="2800" dirty="0">
                <a:latin typeface="Times New Roman" panose="02020603050405020304" pitchFamily="18" charset="0"/>
              </a:rPr>
              <a:t/>
            </a:r>
            <a:br>
              <a:rPr lang="mr-IN" sz="2800" dirty="0">
                <a:latin typeface="Times New Roman" panose="02020603050405020304" pitchFamily="18" charset="0"/>
              </a:rPr>
            </a:br>
            <a:r>
              <a:rPr lang="mr-IN" sz="2800" dirty="0">
                <a:latin typeface="Times New Roman" panose="02020603050405020304" pitchFamily="18" charset="0"/>
              </a:rPr>
              <a:t/>
            </a:r>
            <a:br>
              <a:rPr lang="mr-IN" sz="2800" dirty="0">
                <a:latin typeface="Times New Roman" panose="02020603050405020304" pitchFamily="18" charset="0"/>
              </a:rPr>
            </a:br>
            <a:r>
              <a:rPr lang="mr-IN" sz="2800" dirty="0">
                <a:latin typeface="Times New Roman" panose="02020603050405020304" pitchFamily="18" charset="0"/>
              </a:rPr>
              <a:t/>
            </a:r>
            <a:br>
              <a:rPr lang="mr-IN" sz="2800" dirty="0">
                <a:latin typeface="Times New Roman" panose="02020603050405020304" pitchFamily="18" charset="0"/>
              </a:rPr>
            </a:br>
            <a:r>
              <a:rPr lang="mr-IN" sz="2800" dirty="0">
                <a:latin typeface="Times New Roman" panose="02020603050405020304" pitchFamily="18" charset="0"/>
              </a:rPr>
              <a:t/>
            </a:r>
            <a:br>
              <a:rPr lang="mr-IN" sz="2800" dirty="0">
                <a:latin typeface="Times New Roman" panose="02020603050405020304" pitchFamily="18" charset="0"/>
              </a:rPr>
            </a:br>
            <a:r>
              <a:rPr lang="mr-IN" sz="2800" dirty="0">
                <a:latin typeface="Times New Roman" panose="02020603050405020304" pitchFamily="18" charset="0"/>
              </a:rPr>
              <a:t/>
            </a:r>
            <a:br>
              <a:rPr lang="mr-IN" sz="2800" dirty="0">
                <a:latin typeface="Times New Roman" panose="02020603050405020304" pitchFamily="18" charset="0"/>
              </a:rPr>
            </a:br>
            <a:r>
              <a:rPr lang="mr-IN" sz="2800" dirty="0">
                <a:latin typeface="Times New Roman" panose="02020603050405020304" pitchFamily="18" charset="0"/>
              </a:rPr>
              <a:t/>
            </a:r>
            <a:br>
              <a:rPr lang="mr-IN" sz="2800" dirty="0">
                <a:latin typeface="Times New Roman" panose="02020603050405020304" pitchFamily="18" charset="0"/>
              </a:rPr>
            </a:br>
            <a:r>
              <a:rPr lang="mr-IN" sz="2800" dirty="0">
                <a:latin typeface="Times New Roman" panose="02020603050405020304" pitchFamily="18" charset="0"/>
              </a:rPr>
              <a:t>			</a:t>
            </a:r>
            <a:br>
              <a:rPr lang="mr-IN" sz="2800" dirty="0">
                <a:latin typeface="Times New Roman" panose="02020603050405020304" pitchFamily="18" charset="0"/>
              </a:rPr>
            </a:br>
            <a:r>
              <a:rPr lang="mr-IN" sz="2800" dirty="0">
                <a:latin typeface="Times New Roman" panose="02020603050405020304" pitchFamily="18" charset="0"/>
              </a:rPr>
              <a:t>				</a:t>
            </a:r>
            <a:br>
              <a:rPr lang="mr-IN" sz="2800" dirty="0">
                <a:latin typeface="Times New Roman" panose="02020603050405020304" pitchFamily="18" charset="0"/>
              </a:rPr>
            </a:br>
            <a:r>
              <a:rPr lang="mr-IN" sz="2800" dirty="0">
                <a:latin typeface="Times New Roman" panose="02020603050405020304" pitchFamily="18" charset="0"/>
              </a:rPr>
              <a:t>		</a:t>
            </a:r>
            <a:r>
              <a:rPr lang="en-IN" sz="2800" dirty="0" smtClean="0">
                <a:latin typeface="Times New Roman" panose="02020603050405020304" pitchFamily="18" charset="0"/>
                <a:cs typeface="Times New Roman" panose="02020603050405020304" pitchFamily="18" charset="0"/>
              </a:rPr>
              <a:t>      </a:t>
            </a:r>
            <a:br>
              <a:rPr lang="en-IN" sz="2800" dirty="0" smtClean="0">
                <a:latin typeface="Times New Roman" panose="02020603050405020304" pitchFamily="18" charset="0"/>
                <a:cs typeface="Times New Roman" panose="02020603050405020304" pitchFamily="18" charset="0"/>
              </a:rPr>
            </a:br>
            <a:r>
              <a:rPr lang="en-IN" sz="2800" dirty="0" smtClean="0">
                <a:latin typeface="Times New Roman" panose="02020603050405020304" pitchFamily="18" charset="0"/>
                <a:cs typeface="Times New Roman" panose="02020603050405020304" pitchFamily="18" charset="0"/>
              </a:rPr>
              <a:t>      	</a:t>
            </a:r>
            <a:br>
              <a:rPr lang="en-IN" sz="2800" dirty="0" smtClean="0">
                <a:latin typeface="Times New Roman" panose="02020603050405020304" pitchFamily="18" charset="0"/>
                <a:cs typeface="Times New Roman" panose="02020603050405020304" pitchFamily="18" charset="0"/>
              </a:rPr>
            </a:br>
            <a:r>
              <a:rPr lang="en-IN" sz="2800" dirty="0" smtClean="0">
                <a:latin typeface="Times New Roman" panose="02020603050405020304" pitchFamily="18" charset="0"/>
                <a:cs typeface="Times New Roman" panose="02020603050405020304" pitchFamily="18" charset="0"/>
              </a:rPr>
              <a:t>       </a:t>
            </a:r>
            <a:r>
              <a:rPr lang="mr-IN" sz="2000" b="1" cap="none" dirty="0" smtClean="0">
                <a:latin typeface="Times New Roman" panose="02020603050405020304" pitchFamily="18" charset="0"/>
              </a:rPr>
              <a:t>Winner </a:t>
            </a:r>
            <a:r>
              <a:rPr lang="mr-IN" sz="2000" b="1" cap="none" dirty="0">
                <a:latin typeface="Times New Roman" panose="02020603050405020304" pitchFamily="18" charset="0"/>
              </a:rPr>
              <a:t>– HPT </a:t>
            </a:r>
            <a:r>
              <a:rPr lang="mr-IN" sz="2000" b="1" cap="none" dirty="0" smtClean="0">
                <a:latin typeface="Times New Roman" panose="02020603050405020304" pitchFamily="18" charset="0"/>
              </a:rPr>
              <a:t>College</a:t>
            </a:r>
            <a:r>
              <a:rPr lang="en-US" sz="2000" b="1" cap="none" dirty="0" smtClean="0">
                <a:latin typeface="Times New Roman" panose="02020603050405020304" pitchFamily="18" charset="0"/>
              </a:rPr>
              <a:t> Nasik</a:t>
            </a:r>
            <a:r>
              <a:rPr lang="mr-IN" sz="2000" b="1" cap="none" dirty="0">
                <a:latin typeface="Times New Roman" panose="02020603050405020304" pitchFamily="18" charset="0"/>
              </a:rPr>
              <a:t>		</a:t>
            </a:r>
            <a:r>
              <a:rPr lang="en-US" sz="2000" b="1" cap="none" dirty="0" smtClean="0">
                <a:latin typeface="Times New Roman" panose="02020603050405020304" pitchFamily="18" charset="0"/>
                <a:cs typeface="Times New Roman" panose="02020603050405020304" pitchFamily="18" charset="0"/>
              </a:rPr>
              <a:t>                Second Prize – KNM College </a:t>
            </a:r>
            <a:r>
              <a:rPr lang="en-US" sz="2000" b="1" cap="none" dirty="0" err="1" smtClean="0">
                <a:latin typeface="Times New Roman" panose="02020603050405020304" pitchFamily="18" charset="0"/>
                <a:cs typeface="Times New Roman" panose="02020603050405020304" pitchFamily="18" charset="0"/>
              </a:rPr>
              <a:t>Satana</a:t>
            </a:r>
            <a:r>
              <a:rPr lang="mr-IN" sz="2800" b="1" cap="none" dirty="0">
                <a:latin typeface="Times New Roman" panose="02020603050405020304" pitchFamily="18" charset="0"/>
              </a:rPr>
              <a:t>													</a:t>
            </a:r>
            <a:br>
              <a:rPr lang="mr-IN" sz="2800" b="1" cap="none" dirty="0">
                <a:latin typeface="Times New Roman" panose="02020603050405020304" pitchFamily="18" charset="0"/>
              </a:rPr>
            </a:br>
            <a:r>
              <a:rPr lang="mr-IN" sz="2800" dirty="0">
                <a:latin typeface="Times New Roman" panose="02020603050405020304" pitchFamily="18" charset="0"/>
              </a:rPr>
              <a:t>								</a:t>
            </a:r>
            <a:br>
              <a:rPr lang="mr-IN" sz="2800" dirty="0">
                <a:latin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5428" b="11508"/>
          <a:stretch/>
        </p:blipFill>
        <p:spPr>
          <a:xfrm>
            <a:off x="420414" y="1173707"/>
            <a:ext cx="5830484" cy="529533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95" t="11021" r="15347" b="14750"/>
          <a:stretch/>
        </p:blipFill>
        <p:spPr>
          <a:xfrm>
            <a:off x="6295869" y="1173707"/>
            <a:ext cx="5696433" cy="5295332"/>
          </a:xfrm>
          <a:prstGeom prst="rect">
            <a:avLst/>
          </a:prstGeom>
        </p:spPr>
      </p:pic>
    </p:spTree>
    <p:extLst>
      <p:ext uri="{BB962C8B-B14F-4D97-AF65-F5344CB8AC3E}">
        <p14:creationId xmlns:p14="http://schemas.microsoft.com/office/powerpoint/2010/main" val="1829108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7686" y="224851"/>
            <a:ext cx="8807669" cy="509667"/>
          </a:xfrm>
        </p:spPr>
        <p:txBody>
          <a:bodyPr>
            <a:normAutofit fontScale="90000"/>
          </a:bodyPr>
          <a:lstStyle/>
          <a:p>
            <a:pPr algn="ctr"/>
            <a:r>
              <a:rPr lang="en-GB" b="1" cap="none" dirty="0" smtClean="0">
                <a:solidFill>
                  <a:schemeClr val="tx1"/>
                </a:solidFill>
                <a:latin typeface="Times New Roman" panose="02020603050405020304" pitchFamily="18" charset="0"/>
                <a:cs typeface="Times New Roman" panose="02020603050405020304" pitchFamily="18" charset="0"/>
              </a:rPr>
              <a:t>Objectives</a:t>
            </a:r>
            <a:r>
              <a:rPr lang="en-GB" sz="3200" b="1" dirty="0" smtClean="0">
                <a:solidFill>
                  <a:schemeClr val="tx1"/>
                </a:solidFill>
              </a:rPr>
              <a:t/>
            </a:r>
            <a:br>
              <a:rPr lang="en-GB" sz="3200" b="1" dirty="0" smtClean="0">
                <a:solidFill>
                  <a:schemeClr val="tx1"/>
                </a:solidFill>
              </a:rPr>
            </a:br>
            <a:r>
              <a:rPr lang="en-GB" sz="3200" b="1" dirty="0" smtClean="0">
                <a:solidFill>
                  <a:schemeClr val="bg1"/>
                </a:solidFill>
              </a:rPr>
              <a:t> </a:t>
            </a:r>
            <a:br>
              <a:rPr lang="en-GB" sz="3200" b="1" dirty="0" smtClean="0">
                <a:solidFill>
                  <a:schemeClr val="bg1"/>
                </a:solidFill>
              </a:rPr>
            </a:br>
            <a:r>
              <a:rPr lang="en-GB" sz="3200" b="1" dirty="0" smtClean="0">
                <a:solidFill>
                  <a:schemeClr val="bg1"/>
                </a:solidFill>
              </a:rPr>
              <a:t/>
            </a:r>
            <a:br>
              <a:rPr lang="en-GB" sz="3200" b="1" dirty="0" smtClean="0">
                <a:solidFill>
                  <a:schemeClr val="bg1"/>
                </a:solidFill>
              </a:rPr>
            </a:br>
            <a:endParaRPr lang="en-US" sz="3200" b="1" dirty="0">
              <a:solidFill>
                <a:schemeClr val="bg1"/>
              </a:solidFill>
            </a:endParaRPr>
          </a:p>
        </p:txBody>
      </p:sp>
      <p:sp>
        <p:nvSpPr>
          <p:cNvPr id="3" name="Subtitle 2"/>
          <p:cNvSpPr>
            <a:spLocks noGrp="1"/>
          </p:cNvSpPr>
          <p:nvPr>
            <p:ph type="subTitle" idx="1"/>
          </p:nvPr>
        </p:nvSpPr>
        <p:spPr>
          <a:xfrm>
            <a:off x="464695" y="644577"/>
            <a:ext cx="11137692" cy="6213423"/>
          </a:xfrm>
        </p:spPr>
        <p:txBody>
          <a:bodyPr>
            <a:noAutofit/>
          </a:bodyPr>
          <a:lstStyle/>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US" sz="2800" b="1" dirty="0" smtClean="0"/>
          </a:p>
          <a:p>
            <a:pPr algn="l"/>
            <a:endParaRPr lang="en-GB" sz="2800" dirty="0" smtClean="0"/>
          </a:p>
          <a:p>
            <a:pPr algn="l"/>
            <a:endParaRPr lang="en-GB" sz="2800" dirty="0"/>
          </a:p>
          <a:p>
            <a:pPr algn="l"/>
            <a:endParaRPr lang="en-GB" sz="2800" dirty="0"/>
          </a:p>
          <a:p>
            <a:pPr algn="l"/>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235907650"/>
              </p:ext>
            </p:extLst>
          </p:nvPr>
        </p:nvGraphicFramePr>
        <p:xfrm>
          <a:off x="779489" y="887105"/>
          <a:ext cx="10702977" cy="5258862"/>
        </p:xfrm>
        <a:graphic>
          <a:graphicData uri="http://schemas.openxmlformats.org/drawingml/2006/table">
            <a:tbl>
              <a:tblPr/>
              <a:tblGrid>
                <a:gridCol w="10702977"/>
              </a:tblGrid>
              <a:tr h="5258862">
                <a:tc>
                  <a:txBody>
                    <a:bodyPr/>
                    <a:lstStyle/>
                    <a:p>
                      <a:pPr marL="457200" marR="251460" algn="just">
                        <a:lnSpc>
                          <a:spcPct val="115000"/>
                        </a:lnSpc>
                        <a:spcBef>
                          <a:spcPts val="0"/>
                        </a:spcBef>
                        <a:spcAft>
                          <a:spcPts val="1000"/>
                        </a:spcAft>
                        <a:buFont typeface="Arial" pitchFamily="34" charset="0"/>
                        <a:buChar char="•"/>
                      </a:pPr>
                      <a:r>
                        <a:rPr lang="en-GB" sz="2400" dirty="0" smtClean="0">
                          <a:latin typeface="Times New Roman"/>
                          <a:ea typeface="Times New Roman"/>
                          <a:cs typeface="Times New Roman"/>
                        </a:rPr>
                        <a:t>To </a:t>
                      </a:r>
                      <a:r>
                        <a:rPr lang="en-GB" sz="2400" dirty="0">
                          <a:latin typeface="Times New Roman"/>
                          <a:ea typeface="Times New Roman"/>
                          <a:cs typeface="Times New Roman"/>
                        </a:rPr>
                        <a:t>offer relevant and practically helpful pieces of prose and poetry to the students so that they not only get to know the beauty and communicative power but also its practical application</a:t>
                      </a:r>
                      <a:endParaRPr lang="en-US" sz="1600" dirty="0">
                        <a:latin typeface="Calibri"/>
                        <a:ea typeface="Times New Roman"/>
                        <a:cs typeface="Times New Roman"/>
                      </a:endParaRPr>
                    </a:p>
                    <a:p>
                      <a:pPr marL="457200" marR="251460" algn="just">
                        <a:lnSpc>
                          <a:spcPct val="115000"/>
                        </a:lnSpc>
                        <a:spcBef>
                          <a:spcPts val="0"/>
                        </a:spcBef>
                        <a:spcAft>
                          <a:spcPts val="1000"/>
                        </a:spcAft>
                        <a:buFont typeface="Arial" pitchFamily="34" charset="0"/>
                        <a:buChar char="•"/>
                      </a:pPr>
                      <a:r>
                        <a:rPr lang="en-GB" sz="2400" dirty="0">
                          <a:latin typeface="Times New Roman"/>
                          <a:ea typeface="Times New Roman"/>
                          <a:cs typeface="Times New Roman"/>
                        </a:rPr>
                        <a:t>To expose students to a variety of topics of the contemporary socio-economic and cultural life creating literary sensibilities</a:t>
                      </a:r>
                      <a:endParaRPr lang="en-US" sz="1600" dirty="0">
                        <a:latin typeface="Calibri"/>
                        <a:ea typeface="Times New Roman"/>
                        <a:cs typeface="Times New Roman"/>
                      </a:endParaRPr>
                    </a:p>
                    <a:p>
                      <a:pPr marL="457200" marR="251460" algn="just">
                        <a:lnSpc>
                          <a:spcPct val="115000"/>
                        </a:lnSpc>
                        <a:spcBef>
                          <a:spcPts val="0"/>
                        </a:spcBef>
                        <a:spcAft>
                          <a:spcPts val="1000"/>
                        </a:spcAft>
                        <a:buFont typeface="Arial" pitchFamily="34" charset="0"/>
                        <a:buChar char="•"/>
                      </a:pPr>
                      <a:r>
                        <a:rPr lang="en-GB" sz="2400" dirty="0">
                          <a:latin typeface="Times New Roman"/>
                          <a:ea typeface="Times New Roman"/>
                          <a:cs typeface="Times New Roman"/>
                        </a:rPr>
                        <a:t>To develop oral and written communication skills to enhance students' employability</a:t>
                      </a:r>
                      <a:endParaRPr lang="en-US" sz="1600" dirty="0">
                        <a:latin typeface="Calibri"/>
                        <a:ea typeface="Times New Roman"/>
                        <a:cs typeface="Times New Roman"/>
                      </a:endParaRPr>
                    </a:p>
                    <a:p>
                      <a:pPr marL="457200" marR="251460" algn="just">
                        <a:lnSpc>
                          <a:spcPct val="115000"/>
                        </a:lnSpc>
                        <a:spcBef>
                          <a:spcPts val="0"/>
                        </a:spcBef>
                        <a:spcAft>
                          <a:spcPts val="1000"/>
                        </a:spcAft>
                        <a:buFont typeface="Arial" pitchFamily="34" charset="0"/>
                        <a:buChar char="•"/>
                      </a:pPr>
                      <a:r>
                        <a:rPr lang="en-GB" sz="2400" dirty="0">
                          <a:latin typeface="Times New Roman"/>
                          <a:ea typeface="Times New Roman"/>
                          <a:cs typeface="Times New Roman"/>
                        </a:rPr>
                        <a:t>To expose the students to the </a:t>
                      </a:r>
                      <a:r>
                        <a:rPr lang="en-GB" sz="2400" dirty="0" smtClean="0">
                          <a:latin typeface="Times New Roman"/>
                          <a:ea typeface="Times New Roman"/>
                          <a:cs typeface="Times New Roman"/>
                        </a:rPr>
                        <a:t>literary </a:t>
                      </a:r>
                      <a:r>
                        <a:rPr lang="en-GB" sz="2400" dirty="0">
                          <a:latin typeface="Times New Roman"/>
                          <a:ea typeface="Times New Roman"/>
                          <a:cs typeface="Times New Roman"/>
                        </a:rPr>
                        <a:t>extracts with the themes of entertainment, enlightenment and information</a:t>
                      </a:r>
                      <a:endParaRPr lang="en-US" sz="1600" dirty="0">
                        <a:latin typeface="Calibri"/>
                        <a:ea typeface="Times New Roman"/>
                        <a:cs typeface="Times New Roman"/>
                      </a:endParaRPr>
                    </a:p>
                  </a:txBody>
                  <a:tcPr marL="114300" marR="114300" marT="0" marB="0">
                    <a:lnL>
                      <a:noFill/>
                    </a:lnL>
                    <a:lnR>
                      <a:noFill/>
                    </a:lnR>
                    <a:lnT>
                      <a:noFill/>
                    </a:lnT>
                    <a:lnB>
                      <a:noFill/>
                    </a:lnB>
                  </a:tcPr>
                </a:tc>
              </a:tr>
            </a:tbl>
          </a:graphicData>
        </a:graphic>
      </p:graphicFrame>
      <p:sp>
        <p:nvSpPr>
          <p:cNvPr id="32769" name="Rectangle 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1564796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3799" y="1948721"/>
            <a:ext cx="10998331" cy="3505258"/>
          </a:xfrm>
        </p:spPr>
        <p:txBody>
          <a:bodyPr>
            <a:normAutofit fontScale="90000"/>
          </a:bodyPr>
          <a:lstStyle/>
          <a:p>
            <a:pPr algn="ctr"/>
            <a:r>
              <a:rPr lang="mr-IN" sz="2400" cap="none" dirty="0"/>
              <a:t/>
            </a:r>
            <a:br>
              <a:rPr lang="mr-IN" sz="2400" cap="none" dirty="0"/>
            </a:br>
            <a:r>
              <a:rPr lang="mr-IN" sz="2400" cap="none" dirty="0"/>
              <a:t/>
            </a:r>
            <a:br>
              <a:rPr lang="mr-IN" sz="2400" cap="none" dirty="0"/>
            </a:br>
            <a:r>
              <a:rPr lang="mr-IN" sz="2400" cap="none" dirty="0"/>
              <a:t/>
            </a:r>
            <a:br>
              <a:rPr lang="mr-IN" sz="2400" cap="none" dirty="0"/>
            </a:br>
            <a:r>
              <a:rPr lang="mr-IN" sz="2400" cap="none" dirty="0"/>
              <a:t/>
            </a:r>
            <a:br>
              <a:rPr lang="mr-IN" sz="2400" cap="none" dirty="0"/>
            </a:br>
            <a:r>
              <a:rPr lang="mr-IN" sz="2400" cap="none" dirty="0"/>
              <a:t/>
            </a:r>
            <a:br>
              <a:rPr lang="mr-IN" sz="2400" cap="none" dirty="0"/>
            </a:br>
            <a:r>
              <a:rPr lang="mr-IN" sz="2400" cap="none" dirty="0"/>
              <a:t/>
            </a:r>
            <a:br>
              <a:rPr lang="mr-IN" sz="2400" cap="none" dirty="0"/>
            </a:br>
            <a:r>
              <a:rPr lang="en-US" sz="2400" cap="none" dirty="0"/>
              <a:t/>
            </a:r>
            <a:br>
              <a:rPr lang="en-US" sz="2400" cap="none" dirty="0"/>
            </a:br>
            <a:r>
              <a:rPr lang="mr-IN" sz="2400" cap="none" dirty="0"/>
              <a:t>							</a:t>
            </a:r>
            <a:r>
              <a:rPr lang="en-IN" sz="2400" cap="none" dirty="0"/>
              <a:t/>
            </a:r>
            <a:br>
              <a:rPr lang="en-IN" sz="2400" cap="none" dirty="0"/>
            </a:br>
            <a:r>
              <a:rPr lang="en-IN" sz="2400" cap="none" dirty="0"/>
              <a:t/>
            </a:r>
            <a:br>
              <a:rPr lang="en-IN" sz="2400" cap="none" dirty="0"/>
            </a:br>
            <a:r>
              <a:rPr lang="en-IN" sz="2400" cap="none" dirty="0"/>
              <a:t/>
            </a:r>
            <a:br>
              <a:rPr lang="en-IN" sz="2400" cap="none" dirty="0"/>
            </a:br>
            <a:r>
              <a:rPr lang="en-IN" sz="2400" cap="none" dirty="0"/>
              <a:t/>
            </a:r>
            <a:br>
              <a:rPr lang="en-IN" sz="2400" cap="none" dirty="0"/>
            </a:br>
            <a:r>
              <a:rPr lang="en-IN" sz="2400" cap="none" dirty="0"/>
              <a:t/>
            </a:r>
            <a:br>
              <a:rPr lang="en-IN" sz="2400" cap="none" dirty="0"/>
            </a:br>
            <a:r>
              <a:rPr lang="en-IN" sz="2400" cap="none" dirty="0"/>
              <a:t/>
            </a:r>
            <a:br>
              <a:rPr lang="en-IN" sz="2400" cap="none" dirty="0"/>
            </a:br>
            <a:r>
              <a:rPr lang="en-IN" sz="2400" cap="none" dirty="0" smtClean="0"/>
              <a:t/>
            </a:r>
            <a:br>
              <a:rPr lang="en-IN" sz="2400" cap="none" dirty="0" smtClean="0"/>
            </a:br>
            <a:r>
              <a:rPr lang="en-IN" sz="2400" cap="none" dirty="0"/>
              <a:t/>
            </a:r>
            <a:br>
              <a:rPr lang="en-IN" sz="2400" cap="none" dirty="0"/>
            </a:br>
            <a:r>
              <a:rPr lang="en-US" sz="2400" b="1" cap="none" dirty="0" smtClean="0">
                <a:latin typeface="Times New Roman" panose="02020603050405020304" pitchFamily="18" charset="0"/>
                <a:cs typeface="Times New Roman" panose="02020603050405020304" pitchFamily="18" charset="0"/>
              </a:rPr>
              <a:t>Essay </a:t>
            </a:r>
            <a:r>
              <a:rPr lang="en-US" sz="2400" b="1" cap="none" dirty="0">
                <a:latin typeface="Times New Roman" panose="02020603050405020304" pitchFamily="18" charset="0"/>
                <a:cs typeface="Times New Roman" panose="02020603050405020304" pitchFamily="18" charset="0"/>
              </a:rPr>
              <a:t>Writing Competition – Bank of </a:t>
            </a:r>
            <a:r>
              <a:rPr lang="en-US" sz="2400" b="1" cap="none" dirty="0" smtClean="0">
                <a:latin typeface="Times New Roman" panose="02020603050405020304" pitchFamily="18" charset="0"/>
                <a:cs typeface="Times New Roman" panose="02020603050405020304" pitchFamily="18" charset="0"/>
              </a:rPr>
              <a:t>Maharashtra</a:t>
            </a:r>
            <a:r>
              <a:rPr lang="en-US" sz="2400" cap="none" dirty="0" smtClean="0"/>
              <a:t> </a:t>
            </a:r>
            <a:r>
              <a:rPr lang="en-US" sz="2400" b="1" cap="none" dirty="0" smtClean="0">
                <a:latin typeface="Times New Roman" panose="02020603050405020304" pitchFamily="18" charset="0"/>
                <a:cs typeface="Times New Roman" panose="02020603050405020304" pitchFamily="18" charset="0"/>
              </a:rPr>
              <a:t>04.11.2022</a:t>
            </a:r>
            <a:endParaRPr lang="en-US" sz="24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4211" y="51741"/>
            <a:ext cx="11307919" cy="451180"/>
          </a:xfrm>
        </p:spPr>
        <p:txBody>
          <a:bodyPr>
            <a:noAutofit/>
          </a:bodyPr>
          <a:lstStyle/>
          <a:p>
            <a:pPr algn="ctr">
              <a:buNone/>
            </a:pPr>
            <a:r>
              <a:rPr lang="en-GB" b="1" dirty="0" smtClean="0">
                <a:latin typeface="Times New Roman" panose="02020603050405020304" pitchFamily="18" charset="0"/>
                <a:cs typeface="Times New Roman" panose="02020603050405020304" pitchFamily="18" charset="0"/>
              </a:rPr>
              <a:t>Activities</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51" t="11309" r="15775" b="16953"/>
          <a:stretch/>
        </p:blipFill>
        <p:spPr>
          <a:xfrm>
            <a:off x="6173062" y="846161"/>
            <a:ext cx="5683658" cy="49450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24" y="502921"/>
            <a:ext cx="6357496" cy="551688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9316" y="136634"/>
            <a:ext cx="10772063" cy="735725"/>
          </a:xfrm>
        </p:spPr>
        <p:txBody>
          <a:bodyPr>
            <a:normAutofit/>
          </a:bodyPr>
          <a:lstStyle/>
          <a:p>
            <a:pPr algn="ctr"/>
            <a:r>
              <a:rPr lang="mr-IN" sz="2800" b="1" cap="none" dirty="0" smtClean="0">
                <a:solidFill>
                  <a:schemeClr val="tx1"/>
                </a:solidFill>
                <a:latin typeface="Times New Roman" pitchFamily="18" charset="0"/>
              </a:rPr>
              <a:t>Activities</a:t>
            </a:r>
            <a:endParaRPr lang="en-US" sz="2800" b="1" cap="none"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314794" y="1051034"/>
            <a:ext cx="11425262" cy="5806966"/>
          </a:xfrm>
        </p:spPr>
        <p:txBody>
          <a:bodyPr>
            <a:normAutofit/>
          </a:bodyPr>
          <a:lstStyle/>
          <a:p>
            <a:r>
              <a:rPr lang="en-US" b="1" dirty="0" smtClean="0">
                <a:latin typeface="Times New Roman" panose="02020603050405020304" pitchFamily="18" charset="0"/>
              </a:rPr>
              <a:t>            </a:t>
            </a:r>
            <a:r>
              <a:rPr lang="mr-IN" b="1" dirty="0" smtClean="0">
                <a:latin typeface="Times New Roman" panose="02020603050405020304" pitchFamily="18" charset="0"/>
              </a:rPr>
              <a:t>Visit </a:t>
            </a:r>
            <a:r>
              <a:rPr lang="mr-IN" b="1" dirty="0">
                <a:latin typeface="Times New Roman" panose="02020603050405020304" pitchFamily="18" charset="0"/>
              </a:rPr>
              <a:t>to NSS </a:t>
            </a:r>
            <a:r>
              <a:rPr lang="mr-IN" b="1" dirty="0" smtClean="0">
                <a:latin typeface="Times New Roman" panose="02020603050405020304" pitchFamily="18" charset="0"/>
              </a:rPr>
              <a:t>Camp</a:t>
            </a:r>
            <a:r>
              <a:rPr lang="en-US" b="1" dirty="0" smtClean="0">
                <a:latin typeface="Times New Roman" panose="02020603050405020304" pitchFamily="18" charset="0"/>
              </a:rPr>
              <a:t> 14.12.2021</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mr-IN" b="1" dirty="0" smtClean="0">
                <a:latin typeface="Times New Roman" panose="02020603050405020304" pitchFamily="18" charset="0"/>
              </a:rPr>
              <a:t>Visit </a:t>
            </a:r>
            <a:r>
              <a:rPr lang="mr-IN" b="1" dirty="0">
                <a:latin typeface="Times New Roman" panose="02020603050405020304" pitchFamily="18" charset="0"/>
              </a:rPr>
              <a:t>to Art </a:t>
            </a:r>
            <a:r>
              <a:rPr lang="mr-IN" b="1" dirty="0" smtClean="0">
                <a:latin typeface="Times New Roman" panose="02020603050405020304" pitchFamily="18" charset="0"/>
              </a:rPr>
              <a:t>Exhibition</a:t>
            </a:r>
            <a:r>
              <a:rPr lang="en-US" b="1" dirty="0" smtClean="0">
                <a:latin typeface="Times New Roman" panose="02020603050405020304" pitchFamily="18" charset="0"/>
              </a:rPr>
              <a:t> 23.08.2023</a:t>
            </a:r>
            <a:r>
              <a:rPr lang="mr-IN" sz="2000" b="1" dirty="0"/>
              <a:t>		</a:t>
            </a:r>
            <a:endParaRPr lang="en-US" sz="20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r="18973" b="31913"/>
          <a:stretch/>
        </p:blipFill>
        <p:spPr>
          <a:xfrm>
            <a:off x="487680" y="762000"/>
            <a:ext cx="5786996" cy="531125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1197" b="9312"/>
          <a:stretch/>
        </p:blipFill>
        <p:spPr>
          <a:xfrm>
            <a:off x="6408675" y="762000"/>
            <a:ext cx="5454340" cy="5311254"/>
          </a:xfrm>
          <a:prstGeom prst="rect">
            <a:avLst/>
          </a:prstGeom>
        </p:spPr>
      </p:pic>
    </p:spTree>
    <p:extLst>
      <p:ext uri="{BB962C8B-B14F-4D97-AF65-F5344CB8AC3E}">
        <p14:creationId xmlns:p14="http://schemas.microsoft.com/office/powerpoint/2010/main" val="64444764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67482"/>
            <a:ext cx="11582400" cy="650248"/>
          </a:xfrm>
        </p:spPr>
        <p:txBody>
          <a:bodyPr>
            <a:normAutofit/>
          </a:bodyPr>
          <a:lstStyle/>
          <a:p>
            <a:pPr algn="ctr"/>
            <a:r>
              <a:rPr lang="mr-IN" sz="2800" b="1" cap="none" dirty="0" smtClean="0">
                <a:latin typeface="Times New Roman" panose="02020603050405020304" pitchFamily="18" charset="0"/>
              </a:rPr>
              <a:t>Activities</a:t>
            </a:r>
            <a:endParaRPr lang="en-US" sz="28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6400" y="1554163"/>
            <a:ext cx="11582400" cy="5105944"/>
          </a:xfrm>
        </p:spPr>
        <p:txBody>
          <a:bodyPr>
            <a:normAutofit lnSpcReduction="10000"/>
          </a:bodyPr>
          <a:lstStyle/>
          <a:p>
            <a:pPr marL="0" indent="0">
              <a:buNone/>
            </a:pPr>
            <a:endParaRPr lang="mr-IN" dirty="0" smtClean="0"/>
          </a:p>
          <a:p>
            <a:pPr marL="0" indent="0">
              <a:buNone/>
            </a:pPr>
            <a:endParaRPr lang="mr-IN" dirty="0"/>
          </a:p>
          <a:p>
            <a:pPr marL="0" indent="0">
              <a:buNone/>
            </a:pPr>
            <a:endParaRPr lang="mr-IN" dirty="0" smtClean="0"/>
          </a:p>
          <a:p>
            <a:pPr marL="0" indent="0">
              <a:buNone/>
            </a:pPr>
            <a:endParaRPr lang="mr-IN" dirty="0"/>
          </a:p>
          <a:p>
            <a:pPr marL="0" indent="0">
              <a:buNone/>
            </a:pPr>
            <a:endParaRPr lang="mr-IN" dirty="0" smtClean="0"/>
          </a:p>
          <a:p>
            <a:pPr marL="0" indent="0">
              <a:buNone/>
            </a:pPr>
            <a:endParaRPr lang="mr-IN" dirty="0"/>
          </a:p>
          <a:p>
            <a:pPr marL="0" indent="0">
              <a:buNone/>
            </a:pPr>
            <a:endParaRPr lang="mr-IN" dirty="0" smtClean="0"/>
          </a:p>
          <a:p>
            <a:pPr marL="0" indent="0" algn="ctr">
              <a:buNone/>
            </a:pPr>
            <a:endParaRPr lang="en-US" sz="2000" b="1" dirty="0" smtClean="0">
              <a:latin typeface="Times New Roman" panose="02020603050405020304" pitchFamily="18" charset="0"/>
            </a:endParaRPr>
          </a:p>
          <a:p>
            <a:pPr marL="0" indent="0" algn="ctr">
              <a:buNone/>
            </a:pPr>
            <a:endParaRPr lang="en-US" sz="2000" b="1" dirty="0" smtClean="0">
              <a:latin typeface="Times New Roman" panose="02020603050405020304" pitchFamily="18" charset="0"/>
            </a:endParaRPr>
          </a:p>
          <a:p>
            <a:pPr marL="0" indent="0" algn="ctr">
              <a:buNone/>
            </a:pPr>
            <a:endParaRPr lang="en-US" sz="2000" b="1" dirty="0">
              <a:latin typeface="Times New Roman" panose="02020603050405020304" pitchFamily="18" charset="0"/>
            </a:endParaRPr>
          </a:p>
          <a:p>
            <a:pPr marL="0" indent="0" algn="ctr">
              <a:buNone/>
            </a:pPr>
            <a:r>
              <a:rPr lang="mr-IN" sz="2000" b="1" dirty="0" smtClean="0">
                <a:latin typeface="Times New Roman" panose="02020603050405020304" pitchFamily="18" charset="0"/>
              </a:rPr>
              <a:t>NSS Camp Visit 2022-2023</a:t>
            </a:r>
            <a:endParaRPr lang="en-US" sz="2000" b="1"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50649" y="457200"/>
            <a:ext cx="115824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21" y="817731"/>
            <a:ext cx="5462576" cy="53647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17731"/>
            <a:ext cx="5760720" cy="5364706"/>
          </a:xfrm>
          <a:prstGeom prst="rect">
            <a:avLst/>
          </a:prstGeom>
        </p:spPr>
      </p:pic>
    </p:spTree>
    <p:extLst>
      <p:ext uri="{BB962C8B-B14F-4D97-AF65-F5344CB8AC3E}">
        <p14:creationId xmlns:p14="http://schemas.microsoft.com/office/powerpoint/2010/main" val="474822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331" y="1429407"/>
            <a:ext cx="11550869" cy="5312587"/>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2200" b="1" cap="none" dirty="0" smtClean="0">
                <a:latin typeface="Times New Roman" panose="02020603050405020304" pitchFamily="18" charset="0"/>
                <a:cs typeface="Times New Roman" panose="02020603050405020304" pitchFamily="18" charset="0"/>
              </a:rPr>
              <a:t>1. </a:t>
            </a:r>
            <a:r>
              <a:rPr lang="en-US" sz="2200" b="1" cap="none" dirty="0" err="1" smtClean="0">
                <a:latin typeface="Times New Roman" panose="02020603050405020304" pitchFamily="18" charset="0"/>
                <a:cs typeface="Times New Roman" panose="02020603050405020304" pitchFamily="18" charset="0"/>
              </a:rPr>
              <a:t>Sem</a:t>
            </a:r>
            <a:r>
              <a:rPr lang="en-US" sz="2200" b="1" cap="none" dirty="0" smtClean="0">
                <a:latin typeface="Times New Roman" panose="02020603050405020304" pitchFamily="18" charset="0"/>
                <a:cs typeface="Times New Roman" panose="02020603050405020304" pitchFamily="18" charset="0"/>
              </a:rPr>
              <a:t> I - </a:t>
            </a:r>
            <a:r>
              <a:rPr lang="en-US" sz="2200" b="1" cap="none" dirty="0">
                <a:latin typeface="Times New Roman" panose="02020603050405020304" pitchFamily="18" charset="0"/>
                <a:cs typeface="Times New Roman" panose="02020603050405020304" pitchFamily="18" charset="0"/>
              </a:rPr>
              <a:t>Employability </a:t>
            </a:r>
            <a:r>
              <a:rPr lang="en-US" sz="2200" b="1" cap="none" dirty="0" smtClean="0">
                <a:latin typeface="Times New Roman" panose="02020603050405020304" pitchFamily="18" charset="0"/>
                <a:cs typeface="Times New Roman" panose="02020603050405020304" pitchFamily="18" charset="0"/>
              </a:rPr>
              <a:t>Skill Enhancement </a:t>
            </a:r>
            <a:r>
              <a:rPr lang="en-US" sz="2200" b="1" cap="none" dirty="0" err="1" smtClean="0">
                <a:latin typeface="Times New Roman" panose="02020603050405020304" pitchFamily="18" charset="0"/>
                <a:cs typeface="Times New Roman" panose="02020603050405020304" pitchFamily="18" charset="0"/>
              </a:rPr>
              <a:t>Programme</a:t>
            </a:r>
            <a:r>
              <a:rPr lang="en-US" sz="2200" b="1" cap="none" dirty="0" smtClean="0">
                <a:latin typeface="Times New Roman" panose="02020603050405020304" pitchFamily="18" charset="0"/>
                <a:cs typeface="Times New Roman" panose="02020603050405020304" pitchFamily="18" charset="0"/>
              </a:rPr>
              <a:t> – VA 2</a:t>
            </a:r>
            <a:br>
              <a:rPr lang="en-US" sz="2200" b="1" cap="none" dirty="0" smtClean="0">
                <a:latin typeface="Times New Roman" panose="02020603050405020304" pitchFamily="18" charset="0"/>
                <a:cs typeface="Times New Roman" panose="02020603050405020304" pitchFamily="18" charset="0"/>
              </a:rPr>
            </a:br>
            <a:r>
              <a:rPr lang="en-US" sz="2200" b="1" cap="none" dirty="0" smtClean="0">
                <a:latin typeface="Times New Roman" panose="02020603050405020304" pitchFamily="18" charset="0"/>
                <a:cs typeface="Times New Roman" panose="02020603050405020304" pitchFamily="18" charset="0"/>
              </a:rPr>
              <a:t>2. </a:t>
            </a:r>
            <a:r>
              <a:rPr lang="en-US" sz="2200" b="1" cap="none" dirty="0" err="1" smtClean="0">
                <a:latin typeface="Times New Roman" panose="02020603050405020304" pitchFamily="18" charset="0"/>
                <a:cs typeface="Times New Roman" panose="02020603050405020304" pitchFamily="18" charset="0"/>
              </a:rPr>
              <a:t>Sem</a:t>
            </a:r>
            <a:r>
              <a:rPr lang="en-US" sz="2200" b="1" cap="none" dirty="0" smtClean="0">
                <a:latin typeface="Times New Roman" panose="02020603050405020304" pitchFamily="18" charset="0"/>
                <a:cs typeface="Times New Roman" panose="02020603050405020304" pitchFamily="18" charset="0"/>
              </a:rPr>
              <a:t> II – Value Education – VE 5</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4212" y="336331"/>
            <a:ext cx="11202988" cy="1019504"/>
          </a:xfrm>
        </p:spPr>
        <p:txBody>
          <a:bodyPr>
            <a:normAutofit/>
          </a:bodyPr>
          <a:lstStyle/>
          <a:p>
            <a:pPr marL="0" indent="0" algn="ctr">
              <a:buNone/>
            </a:pPr>
            <a:r>
              <a:rPr lang="en-US" b="1" dirty="0" smtClean="0">
                <a:latin typeface="Times New Roman" panose="02020603050405020304" pitchFamily="18" charset="0"/>
              </a:rPr>
              <a:t>Add on Course - </a:t>
            </a:r>
            <a:r>
              <a:rPr lang="mr-IN" b="1" dirty="0" smtClean="0">
                <a:latin typeface="Times New Roman" panose="02020603050405020304" pitchFamily="18" charset="0"/>
              </a:rPr>
              <a:t>Value </a:t>
            </a:r>
            <a:r>
              <a:rPr lang="mr-IN" b="1" dirty="0">
                <a:latin typeface="Times New Roman" panose="02020603050405020304" pitchFamily="18" charset="0"/>
              </a:rPr>
              <a:t>Added </a:t>
            </a:r>
            <a:r>
              <a:rPr lang="mr-IN" b="1" dirty="0" smtClean="0">
                <a:latin typeface="Times New Roman" panose="02020603050405020304" pitchFamily="18" charset="0"/>
              </a:rPr>
              <a:t>Course</a:t>
            </a:r>
            <a:r>
              <a:rPr lang="en-US" b="1" dirty="0" smtClean="0">
                <a:latin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996287"/>
            <a:ext cx="3941379" cy="49950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324" y="996287"/>
            <a:ext cx="3867807" cy="49950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45" y="996287"/>
            <a:ext cx="3510455" cy="4995079"/>
          </a:xfrm>
          <a:prstGeom prst="rect">
            <a:avLst/>
          </a:prstGeom>
        </p:spPr>
      </p:pic>
    </p:spTree>
    <p:extLst>
      <p:ext uri="{BB962C8B-B14F-4D97-AF65-F5344CB8AC3E}">
        <p14:creationId xmlns:p14="http://schemas.microsoft.com/office/powerpoint/2010/main" val="2992630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561" y="883920"/>
            <a:ext cx="10868464" cy="4952999"/>
          </a:xfrm>
        </p:spPr>
        <p:txBody>
          <a:bodyPr>
            <a:normAutofit fontScale="90000"/>
          </a:bodyPr>
          <a:lstStyle/>
          <a:p>
            <a:r>
              <a:rPr lang="en-US" b="1" cap="none" dirty="0" smtClean="0">
                <a:latin typeface="Times New Roman" panose="02020603050405020304" pitchFamily="18" charset="0"/>
                <a:cs typeface="Times New Roman" panose="02020603050405020304" pitchFamily="18" charset="0"/>
              </a:rPr>
              <a:t/>
            </a:r>
            <a:br>
              <a:rPr lang="en-US" b="1" cap="none" dirty="0" smtClean="0">
                <a:latin typeface="Times New Roman" panose="02020603050405020304" pitchFamily="18" charset="0"/>
                <a:cs typeface="Times New Roman" panose="02020603050405020304" pitchFamily="18" charset="0"/>
              </a:rPr>
            </a:br>
            <a:r>
              <a:rPr lang="en-US" b="1" cap="none" dirty="0">
                <a:latin typeface="Times New Roman" panose="02020603050405020304" pitchFamily="18" charset="0"/>
                <a:cs typeface="Times New Roman" panose="02020603050405020304" pitchFamily="18" charset="0"/>
              </a:rPr>
              <a:t/>
            </a:r>
            <a:br>
              <a:rPr lang="en-US" b="1" cap="none" dirty="0">
                <a:latin typeface="Times New Roman" panose="02020603050405020304" pitchFamily="18" charset="0"/>
                <a:cs typeface="Times New Roman" panose="02020603050405020304" pitchFamily="18" charset="0"/>
              </a:rPr>
            </a:br>
            <a:r>
              <a:rPr lang="en-US" b="1" cap="none" dirty="0" smtClean="0">
                <a:latin typeface="Times New Roman" panose="02020603050405020304" pitchFamily="18" charset="0"/>
                <a:cs typeface="Times New Roman" panose="02020603050405020304" pitchFamily="18" charset="0"/>
              </a:rPr>
              <a:t/>
            </a:r>
            <a:br>
              <a:rPr lang="en-US" b="1" cap="none" dirty="0" smtClean="0">
                <a:latin typeface="Times New Roman" panose="02020603050405020304" pitchFamily="18" charset="0"/>
                <a:cs typeface="Times New Roman" panose="02020603050405020304" pitchFamily="18" charset="0"/>
              </a:rPr>
            </a:br>
            <a:r>
              <a:rPr lang="en-US" b="1" cap="none" dirty="0">
                <a:latin typeface="Times New Roman" panose="02020603050405020304" pitchFamily="18" charset="0"/>
                <a:cs typeface="Times New Roman" panose="02020603050405020304" pitchFamily="18" charset="0"/>
              </a:rPr>
              <a:t/>
            </a:r>
            <a:br>
              <a:rPr lang="en-US" b="1" cap="none" dirty="0">
                <a:latin typeface="Times New Roman" panose="02020603050405020304" pitchFamily="18" charset="0"/>
                <a:cs typeface="Times New Roman" panose="02020603050405020304" pitchFamily="18" charset="0"/>
              </a:rPr>
            </a:br>
            <a:r>
              <a:rPr lang="en-US" b="1" cap="none" dirty="0" smtClean="0">
                <a:latin typeface="Times New Roman" panose="02020603050405020304" pitchFamily="18" charset="0"/>
                <a:cs typeface="Times New Roman" panose="02020603050405020304" pitchFamily="18" charset="0"/>
              </a:rPr>
              <a:t/>
            </a:r>
            <a:br>
              <a:rPr lang="en-US" b="1" cap="none" dirty="0" smtClean="0">
                <a:latin typeface="Times New Roman" panose="02020603050405020304" pitchFamily="18" charset="0"/>
                <a:cs typeface="Times New Roman" panose="02020603050405020304" pitchFamily="18" charset="0"/>
              </a:rPr>
            </a:br>
            <a:r>
              <a:rPr lang="en-US" b="1" cap="none" dirty="0">
                <a:latin typeface="Times New Roman" panose="02020603050405020304" pitchFamily="18" charset="0"/>
                <a:cs typeface="Times New Roman" panose="02020603050405020304" pitchFamily="18" charset="0"/>
              </a:rPr>
              <a:t/>
            </a:r>
            <a:br>
              <a:rPr lang="en-US" b="1" cap="none" dirty="0">
                <a:latin typeface="Times New Roman" panose="02020603050405020304" pitchFamily="18" charset="0"/>
                <a:cs typeface="Times New Roman" panose="02020603050405020304" pitchFamily="18" charset="0"/>
              </a:rPr>
            </a:br>
            <a:r>
              <a:rPr lang="en-US" b="1" cap="none" dirty="0" smtClean="0">
                <a:latin typeface="Times New Roman" panose="02020603050405020304" pitchFamily="18" charset="0"/>
                <a:cs typeface="Times New Roman" panose="02020603050405020304" pitchFamily="18" charset="0"/>
              </a:rPr>
              <a:t>                                          </a:t>
            </a:r>
            <a:br>
              <a:rPr lang="en-US" b="1" cap="none" dirty="0" smtClean="0">
                <a:latin typeface="Times New Roman" panose="02020603050405020304" pitchFamily="18" charset="0"/>
                <a:cs typeface="Times New Roman" panose="02020603050405020304" pitchFamily="18" charset="0"/>
              </a:rPr>
            </a:br>
            <a:r>
              <a:rPr lang="en-US" b="1" cap="none" dirty="0">
                <a:latin typeface="Times New Roman" panose="02020603050405020304" pitchFamily="18" charset="0"/>
                <a:cs typeface="Times New Roman" panose="02020603050405020304" pitchFamily="18" charset="0"/>
              </a:rPr>
              <a:t>	</a:t>
            </a:r>
            <a:r>
              <a:rPr lang="en-US" b="1" cap="none" dirty="0" smtClean="0">
                <a:latin typeface="Times New Roman" panose="02020603050405020304" pitchFamily="18" charset="0"/>
                <a:cs typeface="Times New Roman" panose="02020603050405020304" pitchFamily="18" charset="0"/>
              </a:rPr>
              <a:t>				</a:t>
            </a:r>
            <a:br>
              <a:rPr lang="en-US" b="1" cap="none" dirty="0" smtClean="0">
                <a:latin typeface="Times New Roman" panose="02020603050405020304" pitchFamily="18" charset="0"/>
                <a:cs typeface="Times New Roman" panose="02020603050405020304" pitchFamily="18" charset="0"/>
              </a:rPr>
            </a:br>
            <a:r>
              <a:rPr lang="en-US" b="1" cap="none" dirty="0">
                <a:latin typeface="Times New Roman" panose="02020603050405020304" pitchFamily="18" charset="0"/>
                <a:cs typeface="Times New Roman" panose="02020603050405020304" pitchFamily="18" charset="0"/>
              </a:rPr>
              <a:t>	</a:t>
            </a:r>
            <a:r>
              <a:rPr lang="en-US" b="1" cap="none" dirty="0" smtClean="0">
                <a:latin typeface="Times New Roman" panose="02020603050405020304" pitchFamily="18" charset="0"/>
                <a:cs typeface="Times New Roman" panose="02020603050405020304" pitchFamily="18" charset="0"/>
              </a:rPr>
              <a:t>				</a:t>
            </a:r>
            <a:r>
              <a:rPr lang="en-US" sz="2700" b="1" cap="none" dirty="0" smtClean="0">
                <a:latin typeface="Times New Roman" panose="02020603050405020304" pitchFamily="18" charset="0"/>
                <a:cs typeface="Times New Roman" panose="02020603050405020304" pitchFamily="18" charset="0"/>
              </a:rPr>
              <a:t>I</a:t>
            </a:r>
            <a:r>
              <a:rPr lang="mr-IN" sz="2700" b="1" cap="none" dirty="0">
                <a:latin typeface="Times New Roman" panose="02020603050405020304" pitchFamily="18" charset="0"/>
              </a:rPr>
              <a:t>nternal </a:t>
            </a:r>
            <a:r>
              <a:rPr lang="mr-IN" sz="2700" b="1" cap="none" dirty="0" smtClean="0">
                <a:latin typeface="Times New Roman" panose="02020603050405020304" pitchFamily="18" charset="0"/>
              </a:rPr>
              <a:t>Test</a:t>
            </a:r>
            <a:r>
              <a:rPr lang="en-US" b="1" cap="none" dirty="0" smtClean="0">
                <a:latin typeface="Times New Roman" panose="02020603050405020304" pitchFamily="18" charset="0"/>
              </a:rPr>
              <a:t/>
            </a:r>
            <a:br>
              <a:rPr lang="en-US" b="1" cap="none" dirty="0" smtClean="0">
                <a:latin typeface="Times New Roman" panose="02020603050405020304" pitchFamily="18" charset="0"/>
              </a:rPr>
            </a:br>
            <a:r>
              <a:rPr lang="en-US" b="1" cap="none" dirty="0">
                <a:latin typeface="Times New Roman" panose="02020603050405020304" pitchFamily="18" charset="0"/>
              </a:rPr>
              <a:t/>
            </a:r>
            <a:br>
              <a:rPr lang="en-US" b="1" cap="none" dirty="0">
                <a:latin typeface="Times New Roman" panose="02020603050405020304" pitchFamily="18" charset="0"/>
              </a:rPr>
            </a:br>
            <a:r>
              <a:rPr lang="en-US" b="1" cap="none" dirty="0" smtClean="0">
                <a:latin typeface="Times New Roman" panose="02020603050405020304" pitchFamily="18" charset="0"/>
              </a:rPr>
              <a:t/>
            </a:r>
            <a:br>
              <a:rPr lang="en-US" b="1" cap="none" dirty="0" smtClean="0">
                <a:latin typeface="Times New Roman" panose="02020603050405020304" pitchFamily="18" charset="0"/>
              </a:rPr>
            </a:br>
            <a:r>
              <a:rPr lang="en-US" b="1" cap="none" dirty="0">
                <a:latin typeface="Times New Roman" panose="02020603050405020304" pitchFamily="18" charset="0"/>
              </a:rPr>
              <a:t/>
            </a:r>
            <a:br>
              <a:rPr lang="en-US" b="1" cap="none" dirty="0">
                <a:latin typeface="Times New Roman" panose="02020603050405020304" pitchFamily="18" charset="0"/>
              </a:rPr>
            </a:br>
            <a:r>
              <a:rPr lang="en-US" b="1" cap="none" dirty="0" smtClean="0">
                <a:latin typeface="Times New Roman" panose="02020603050405020304" pitchFamily="18" charset="0"/>
              </a:rPr>
              <a:t/>
            </a:r>
            <a:br>
              <a:rPr lang="en-US" b="1" cap="none" dirty="0" smtClean="0">
                <a:latin typeface="Times New Roman" panose="02020603050405020304" pitchFamily="18" charset="0"/>
              </a:rPr>
            </a:br>
            <a:r>
              <a:rPr lang="en-US" b="1" cap="none" dirty="0">
                <a:latin typeface="Times New Roman" panose="02020603050405020304" pitchFamily="18" charset="0"/>
              </a:rPr>
              <a:t/>
            </a:r>
            <a:br>
              <a:rPr lang="en-US" b="1" cap="none" dirty="0">
                <a:latin typeface="Times New Roman" panose="02020603050405020304" pitchFamily="18" charset="0"/>
              </a:rPr>
            </a:br>
            <a:r>
              <a:rPr lang="mr-IN" b="1" cap="none" dirty="0">
                <a:latin typeface="Times New Roman" panose="02020603050405020304" pitchFamily="18" charset="0"/>
              </a:rPr>
              <a:t/>
            </a:r>
            <a:br>
              <a:rPr lang="mr-IN" b="1" cap="none" dirty="0">
                <a:latin typeface="Times New Roman" panose="02020603050405020304" pitchFamily="18" charset="0"/>
              </a:rPr>
            </a:br>
            <a:endParaRPr lang="en-US"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2974" y="245660"/>
            <a:ext cx="11266050" cy="832513"/>
          </a:xfrm>
        </p:spPr>
        <p:txBody>
          <a:bodyPr>
            <a:normAutofit/>
          </a:bodyPr>
          <a:lstStyle/>
          <a:p>
            <a:pPr marL="0" indent="0" algn="ctr">
              <a:buNone/>
            </a:pPr>
            <a:r>
              <a:rPr lang="mr-IN" sz="3600" b="1" dirty="0" smtClean="0">
                <a:latin typeface="Times New Roman" pitchFamily="18" charset="0"/>
              </a:rPr>
              <a:t>Assessment </a:t>
            </a:r>
            <a:endParaRPr lang="en-US" sz="3600"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40" y="3931920"/>
            <a:ext cx="9479280" cy="2727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240" y="883920"/>
            <a:ext cx="9479280" cy="2575560"/>
          </a:xfrm>
          <a:prstGeom prst="rect">
            <a:avLst/>
          </a:prstGeom>
        </p:spPr>
      </p:pic>
    </p:spTree>
    <p:extLst>
      <p:ext uri="{BB962C8B-B14F-4D97-AF65-F5344CB8AC3E}">
        <p14:creationId xmlns:p14="http://schemas.microsoft.com/office/powerpoint/2010/main" val="3908996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245661"/>
            <a:ext cx="10362160" cy="655092"/>
          </a:xfrm>
        </p:spPr>
        <p:txBody>
          <a:bodyPr>
            <a:normAutofit/>
          </a:bodyPr>
          <a:lstStyle/>
          <a:p>
            <a:pPr marL="0" indent="0" algn="ctr">
              <a:buNone/>
            </a:pPr>
            <a:r>
              <a:rPr lang="en-GB" sz="2800" b="1" dirty="0">
                <a:latin typeface="Times New Roman" panose="02020603050405020304" pitchFamily="18" charset="0"/>
                <a:cs typeface="Times New Roman" panose="02020603050405020304" pitchFamily="18" charset="0"/>
              </a:rPr>
              <a:t>Publication in ISSN Journals </a:t>
            </a:r>
            <a:endParaRPr lang="en-US" sz="2800"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3677201"/>
              </p:ext>
            </p:extLst>
          </p:nvPr>
        </p:nvGraphicFramePr>
        <p:xfrm>
          <a:off x="1310186" y="900756"/>
          <a:ext cx="9539786" cy="5090610"/>
        </p:xfrm>
        <a:graphic>
          <a:graphicData uri="http://schemas.openxmlformats.org/drawingml/2006/table">
            <a:tbl>
              <a:tblPr firstRow="1" firstCol="1" bandRow="1">
                <a:tableStyleId>{5C22544A-7EE6-4342-B048-85BDC9FD1C3A}</a:tableStyleId>
              </a:tblPr>
              <a:tblGrid>
                <a:gridCol w="1978924"/>
                <a:gridCol w="3316096"/>
                <a:gridCol w="2523521"/>
                <a:gridCol w="1721245"/>
              </a:tblGrid>
              <a:tr h="727230">
                <a:tc>
                  <a:txBody>
                    <a:bodyPr/>
                    <a:lstStyle/>
                    <a:p>
                      <a:pPr>
                        <a:lnSpc>
                          <a:spcPct val="107000"/>
                        </a:lnSpc>
                        <a:spcAft>
                          <a:spcPts val="0"/>
                        </a:spcAft>
                      </a:pPr>
                      <a:r>
                        <a:rPr lang="en-GB" sz="2000" dirty="0">
                          <a:effectLst/>
                          <a:latin typeface="Times New Roman" panose="02020603050405020304" pitchFamily="18" charset="0"/>
                          <a:cs typeface="Times New Roman" panose="02020603050405020304" pitchFamily="18" charset="0"/>
                        </a:rPr>
                        <a:t>Year </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Times New Roman" panose="02020603050405020304" pitchFamily="18" charset="0"/>
                          <a:cs typeface="Times New Roman" panose="02020603050405020304" pitchFamily="18" charset="0"/>
                        </a:rPr>
                        <a:t>Name of Faculty </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UGC List/CARE</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Refereed</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27230">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2022-2023</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Sachin </a:t>
                      </a:r>
                      <a:r>
                        <a:rPr lang="en-GB" sz="2000" b="1" dirty="0" err="1">
                          <a:effectLst/>
                          <a:latin typeface="Times New Roman" panose="02020603050405020304" pitchFamily="18" charset="0"/>
                          <a:cs typeface="Times New Roman" panose="02020603050405020304" pitchFamily="18" charset="0"/>
                        </a:rPr>
                        <a:t>Bagul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27230">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 </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Sonali Mharsale</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27230">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2021-2022</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err="1" smtClean="0">
                          <a:effectLst/>
                          <a:latin typeface="Times New Roman" panose="02020603050405020304" pitchFamily="18" charset="0"/>
                          <a:cs typeface="Times New Roman" panose="02020603050405020304" pitchFamily="18" charset="0"/>
                        </a:rPr>
                        <a:t>Vaishali</a:t>
                      </a:r>
                      <a:r>
                        <a:rPr lang="en-GB" sz="2000" b="1" dirty="0" smtClean="0">
                          <a:effectLst/>
                          <a:latin typeface="Times New Roman" panose="02020603050405020304" pitchFamily="18" charset="0"/>
                          <a:cs typeface="Times New Roman" panose="02020603050405020304" pitchFamily="18" charset="0"/>
                        </a:rPr>
                        <a:t> </a:t>
                      </a:r>
                      <a:r>
                        <a:rPr lang="en-GB" sz="2000" b="1" dirty="0" err="1" smtClean="0">
                          <a:effectLst/>
                          <a:latin typeface="Times New Roman" panose="02020603050405020304" pitchFamily="18" charset="0"/>
                          <a:cs typeface="Times New Roman" panose="02020603050405020304" pitchFamily="18" charset="0"/>
                        </a:rPr>
                        <a:t>Patil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latin typeface="Times New Roman" panose="02020603050405020304" pitchFamily="18" charset="0"/>
                          <a:cs typeface="Times New Roman" panose="02020603050405020304" pitchFamily="18" charset="0"/>
                        </a:rPr>
                        <a:t> </a:t>
                      </a:r>
                      <a:r>
                        <a:rPr lang="en-GB" sz="2000" dirty="0" smtClean="0">
                          <a:effectLst/>
                          <a:latin typeface="Times New Roman" panose="02020603050405020304" pitchFamily="18" charset="0"/>
                          <a:cs typeface="Times New Roman" panose="02020603050405020304" pitchFamily="18" charset="0"/>
                        </a:rPr>
                        <a:t>-</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02</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27230">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2019-2020</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err="1">
                          <a:effectLst/>
                          <a:latin typeface="Times New Roman" panose="02020603050405020304" pitchFamily="18" charset="0"/>
                          <a:cs typeface="Times New Roman" panose="02020603050405020304" pitchFamily="18" charset="0"/>
                        </a:rPr>
                        <a:t>Uttam</a:t>
                      </a:r>
                      <a:r>
                        <a:rPr lang="en-GB" sz="2000" b="1" dirty="0">
                          <a:effectLst/>
                          <a:latin typeface="Times New Roman" panose="02020603050405020304" pitchFamily="18" charset="0"/>
                          <a:cs typeface="Times New Roman" panose="02020603050405020304" pitchFamily="18" charset="0"/>
                        </a:rPr>
                        <a:t> </a:t>
                      </a:r>
                      <a:r>
                        <a:rPr lang="en-GB" sz="2000" b="1" dirty="0" err="1">
                          <a:effectLst/>
                          <a:latin typeface="Times New Roman" panose="02020603050405020304" pitchFamily="18" charset="0"/>
                          <a:cs typeface="Times New Roman" panose="02020603050405020304" pitchFamily="18" charset="0"/>
                        </a:rPr>
                        <a:t>Sonkamble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03</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27230">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2018-2019</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Uttam Sonkamble </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dirty="0">
                          <a:effectLst/>
                          <a:latin typeface="Times New Roman" panose="02020603050405020304" pitchFamily="18" charset="0"/>
                          <a:cs typeface="Times New Roman" panose="02020603050405020304" pitchFamily="18" charset="0"/>
                        </a:rPr>
                        <a:t>-</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27230">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 </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err="1">
                          <a:effectLst/>
                          <a:latin typeface="Times New Roman" panose="02020603050405020304" pitchFamily="18" charset="0"/>
                          <a:cs typeface="Times New Roman" panose="02020603050405020304" pitchFamily="18" charset="0"/>
                        </a:rPr>
                        <a:t>Vaishali</a:t>
                      </a:r>
                      <a:r>
                        <a:rPr lang="en-GB" sz="2000" b="1" dirty="0">
                          <a:effectLst/>
                          <a:latin typeface="Times New Roman" panose="02020603050405020304" pitchFamily="18" charset="0"/>
                          <a:cs typeface="Times New Roman" panose="02020603050405020304" pitchFamily="18" charset="0"/>
                        </a:rPr>
                        <a:t> </a:t>
                      </a:r>
                      <a:r>
                        <a:rPr lang="en-GB" sz="2000" b="1" dirty="0" err="1">
                          <a:effectLst/>
                          <a:latin typeface="Times New Roman" panose="02020603050405020304" pitchFamily="18" charset="0"/>
                          <a:cs typeface="Times New Roman" panose="02020603050405020304" pitchFamily="18" charset="0"/>
                        </a:rPr>
                        <a:t>Patil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02</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dirty="0">
                          <a:effectLst/>
                          <a:latin typeface="Times New Roman" panose="02020603050405020304" pitchFamily="18" charset="0"/>
                          <a:cs typeface="Times New Roman" panose="02020603050405020304" pitchFamily="18" charset="0"/>
                        </a:rPr>
                        <a:t>-</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40132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286604"/>
            <a:ext cx="10730023" cy="559558"/>
          </a:xfrm>
        </p:spPr>
        <p:txBody>
          <a:bodyPr>
            <a:noAutofit/>
          </a:bodyPr>
          <a:lstStyle/>
          <a:p>
            <a:pPr marL="0" indent="0" algn="ctr">
              <a:buNone/>
            </a:pPr>
            <a:r>
              <a:rPr lang="en-GB" sz="2800" b="1" dirty="0">
                <a:latin typeface="Times New Roman" pitchFamily="18" charset="0"/>
                <a:cs typeface="Times New Roman" pitchFamily="18" charset="0"/>
              </a:rPr>
              <a:t>Paper Presentation in Seminars and Conferences </a:t>
            </a:r>
            <a:endParaRPr lang="en-US" sz="2800" b="1"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61413366"/>
              </p:ext>
            </p:extLst>
          </p:nvPr>
        </p:nvGraphicFramePr>
        <p:xfrm>
          <a:off x="791569" y="941698"/>
          <a:ext cx="10317708" cy="4858600"/>
        </p:xfrm>
        <a:graphic>
          <a:graphicData uri="http://schemas.openxmlformats.org/drawingml/2006/table">
            <a:tbl>
              <a:tblPr firstRow="1" firstCol="1" bandRow="1">
                <a:tableStyleId>{5C22544A-7EE6-4342-B048-85BDC9FD1C3A}</a:tableStyleId>
              </a:tblPr>
              <a:tblGrid>
                <a:gridCol w="2579427"/>
                <a:gridCol w="2579427"/>
                <a:gridCol w="2579427"/>
                <a:gridCol w="2579427"/>
              </a:tblGrid>
              <a:tr h="607325">
                <a:tc>
                  <a:txBody>
                    <a:bodyPr/>
                    <a:lstStyle/>
                    <a:p>
                      <a:pPr>
                        <a:lnSpc>
                          <a:spcPct val="107000"/>
                        </a:lnSpc>
                        <a:spcAft>
                          <a:spcPts val="0"/>
                        </a:spcAft>
                      </a:pPr>
                      <a:r>
                        <a:rPr lang="en-GB" sz="2000" dirty="0">
                          <a:effectLst/>
                          <a:latin typeface="Times New Roman" panose="02020603050405020304" pitchFamily="18" charset="0"/>
                          <a:cs typeface="Times New Roman" panose="02020603050405020304" pitchFamily="18" charset="0"/>
                        </a:rPr>
                        <a:t>Year </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Times New Roman" panose="02020603050405020304" pitchFamily="18" charset="0"/>
                          <a:cs typeface="Times New Roman" panose="02020603050405020304" pitchFamily="18" charset="0"/>
                        </a:rPr>
                        <a:t>Name of Faculty </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National</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International</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7325">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2022-2023</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Sachin </a:t>
                      </a:r>
                      <a:r>
                        <a:rPr lang="en-GB" sz="2000" b="1" dirty="0" err="1">
                          <a:effectLst/>
                          <a:latin typeface="Times New Roman" panose="02020603050405020304" pitchFamily="18" charset="0"/>
                          <a:cs typeface="Times New Roman" panose="02020603050405020304" pitchFamily="18" charset="0"/>
                        </a:rPr>
                        <a:t>Bagul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latin typeface="Times New Roman" panose="02020603050405020304" pitchFamily="18" charset="0"/>
                          <a:cs typeface="Times New Roman" panose="02020603050405020304" pitchFamily="18" charset="0"/>
                        </a:rPr>
                        <a:t>01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7325">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 </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000" b="1">
                          <a:effectLst/>
                          <a:latin typeface="Times New Roman" panose="02020603050405020304" pitchFamily="18" charset="0"/>
                          <a:cs typeface="Times New Roman" panose="02020603050405020304" pitchFamily="18" charset="0"/>
                        </a:rPr>
                        <a:t>Sonali Mharsale</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dirty="0">
                          <a:effectLst/>
                          <a:latin typeface="Times New Roman" panose="02020603050405020304" pitchFamily="18" charset="0"/>
                          <a:cs typeface="Times New Roman" panose="02020603050405020304" pitchFamily="18" charset="0"/>
                        </a:rPr>
                        <a:t>01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7325">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2019-2020</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err="1">
                          <a:effectLst/>
                          <a:latin typeface="Times New Roman" panose="02020603050405020304" pitchFamily="18" charset="0"/>
                          <a:cs typeface="Times New Roman" panose="02020603050405020304" pitchFamily="18" charset="0"/>
                        </a:rPr>
                        <a:t>Uttam</a:t>
                      </a:r>
                      <a:r>
                        <a:rPr lang="en-GB" sz="2000" b="1" dirty="0">
                          <a:effectLst/>
                          <a:latin typeface="Times New Roman" panose="02020603050405020304" pitchFamily="18" charset="0"/>
                          <a:cs typeface="Times New Roman" panose="02020603050405020304" pitchFamily="18" charset="0"/>
                        </a:rPr>
                        <a:t> </a:t>
                      </a:r>
                      <a:r>
                        <a:rPr lang="en-GB" sz="2000" b="1" dirty="0" err="1">
                          <a:effectLst/>
                          <a:latin typeface="Times New Roman" panose="02020603050405020304" pitchFamily="18" charset="0"/>
                          <a:cs typeface="Times New Roman" panose="02020603050405020304" pitchFamily="18" charset="0"/>
                        </a:rPr>
                        <a:t>Sonkamble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7325">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 </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Dr Vaishali Patil</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smtClean="0">
                          <a:effectLst/>
                          <a:latin typeface="Times New Roman" panose="02020603050405020304" pitchFamily="18" charset="0"/>
                          <a:cs typeface="Times New Roman" panose="02020603050405020304" pitchFamily="18" charset="0"/>
                        </a:rPr>
                        <a:t>02</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7325">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2018-2019</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err="1">
                          <a:effectLst/>
                          <a:latin typeface="Times New Roman" panose="02020603050405020304" pitchFamily="18" charset="0"/>
                          <a:cs typeface="Times New Roman" panose="02020603050405020304" pitchFamily="18" charset="0"/>
                        </a:rPr>
                        <a:t>Uttam</a:t>
                      </a:r>
                      <a:r>
                        <a:rPr lang="en-GB" sz="2000" b="1" dirty="0">
                          <a:effectLst/>
                          <a:latin typeface="Times New Roman" panose="02020603050405020304" pitchFamily="18" charset="0"/>
                          <a:cs typeface="Times New Roman" panose="02020603050405020304" pitchFamily="18" charset="0"/>
                        </a:rPr>
                        <a:t> </a:t>
                      </a:r>
                      <a:r>
                        <a:rPr lang="en-GB" sz="2000" b="1" dirty="0" err="1">
                          <a:effectLst/>
                          <a:latin typeface="Times New Roman" panose="02020603050405020304" pitchFamily="18" charset="0"/>
                          <a:cs typeface="Times New Roman" panose="02020603050405020304" pitchFamily="18" charset="0"/>
                        </a:rPr>
                        <a:t>Sonkamble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7325">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 </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Ananya Chaudhary</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7325">
                <a:tc>
                  <a:txBody>
                    <a:bodyPr/>
                    <a:lstStyle/>
                    <a:p>
                      <a:pPr>
                        <a:lnSpc>
                          <a:spcPct val="107000"/>
                        </a:lnSpc>
                        <a:spcAft>
                          <a:spcPts val="0"/>
                        </a:spcAft>
                      </a:pPr>
                      <a:r>
                        <a:rPr lang="en-GB" sz="2000">
                          <a:effectLst/>
                          <a:latin typeface="Times New Roman" panose="02020603050405020304" pitchFamily="18" charset="0"/>
                          <a:cs typeface="Times New Roman" panose="02020603050405020304" pitchFamily="18" charset="0"/>
                        </a:rPr>
                        <a:t>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000" b="1" dirty="0" err="1">
                          <a:effectLst/>
                          <a:latin typeface="Times New Roman" panose="02020603050405020304" pitchFamily="18" charset="0"/>
                          <a:cs typeface="Times New Roman" panose="02020603050405020304" pitchFamily="18" charset="0"/>
                        </a:rPr>
                        <a:t>Sonali</a:t>
                      </a:r>
                      <a:r>
                        <a:rPr lang="en-IN" sz="2000" b="1" dirty="0">
                          <a:effectLst/>
                          <a:latin typeface="Times New Roman" panose="02020603050405020304" pitchFamily="18" charset="0"/>
                          <a:cs typeface="Times New Roman" panose="02020603050405020304" pitchFamily="18" charset="0"/>
                        </a:rPr>
                        <a:t> </a:t>
                      </a:r>
                      <a:r>
                        <a:rPr lang="en-IN" sz="2000" b="1" dirty="0" err="1">
                          <a:effectLst/>
                          <a:latin typeface="Times New Roman" panose="02020603050405020304" pitchFamily="18" charset="0"/>
                          <a:cs typeface="Times New Roman" panose="02020603050405020304" pitchFamily="18" charset="0"/>
                        </a:rPr>
                        <a:t>Mharsale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latin typeface="Times New Roman" panose="02020603050405020304" pitchFamily="18" charset="0"/>
                          <a:cs typeface="Times New Roman" panose="02020603050405020304" pitchFamily="18" charset="0"/>
                        </a:rPr>
                        <a:t>-</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84345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218364"/>
            <a:ext cx="9763071" cy="614149"/>
          </a:xfrm>
        </p:spPr>
        <p:txBody>
          <a:bodyPr>
            <a:normAutofit/>
          </a:bodyPr>
          <a:lstStyle/>
          <a:p>
            <a:pPr marL="0" indent="0" algn="ctr">
              <a:buNone/>
            </a:pPr>
            <a:r>
              <a:rPr lang="en-GB" sz="2800" b="1" dirty="0">
                <a:latin typeface="Times New Roman" pitchFamily="18" charset="0"/>
                <a:cs typeface="Times New Roman" pitchFamily="18" charset="0"/>
              </a:rPr>
              <a:t>Articles/Books Publication </a:t>
            </a:r>
            <a:endParaRPr lang="en-US" sz="2800" b="1"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59278766"/>
              </p:ext>
            </p:extLst>
          </p:nvPr>
        </p:nvGraphicFramePr>
        <p:xfrm>
          <a:off x="406400" y="832514"/>
          <a:ext cx="11057720" cy="3726672"/>
        </p:xfrm>
        <a:graphic>
          <a:graphicData uri="http://schemas.openxmlformats.org/drawingml/2006/table">
            <a:tbl>
              <a:tblPr firstRow="1" firstCol="1" bandRow="1">
                <a:tableStyleId>{5C22544A-7EE6-4342-B048-85BDC9FD1C3A}</a:tableStyleId>
              </a:tblPr>
              <a:tblGrid>
                <a:gridCol w="1777242"/>
                <a:gridCol w="2811439"/>
                <a:gridCol w="2497540"/>
                <a:gridCol w="3971499"/>
              </a:tblGrid>
              <a:tr h="968675">
                <a:tc>
                  <a:txBody>
                    <a:bodyPr/>
                    <a:lstStyle/>
                    <a:p>
                      <a:pPr algn="just">
                        <a:lnSpc>
                          <a:spcPct val="107000"/>
                        </a:lnSpc>
                        <a:spcAft>
                          <a:spcPts val="0"/>
                        </a:spcAft>
                      </a:pPr>
                      <a:r>
                        <a:rPr lang="en-GB" sz="2000" dirty="0">
                          <a:effectLst/>
                          <a:latin typeface="Times New Roman" panose="02020603050405020304" pitchFamily="18" charset="0"/>
                          <a:cs typeface="Times New Roman" panose="02020603050405020304" pitchFamily="18" charset="0"/>
                        </a:rPr>
                        <a:t>Year</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000">
                          <a:effectLst/>
                          <a:latin typeface="Times New Roman" panose="02020603050405020304" pitchFamily="18" charset="0"/>
                          <a:cs typeface="Times New Roman" panose="02020603050405020304" pitchFamily="18" charset="0"/>
                        </a:rPr>
                        <a:t>Name of Faculty</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000" dirty="0">
                          <a:effectLst/>
                          <a:latin typeface="Times New Roman" panose="02020603050405020304" pitchFamily="18" charset="0"/>
                          <a:cs typeface="Times New Roman" panose="02020603050405020304" pitchFamily="18" charset="0"/>
                        </a:rPr>
                        <a:t>Books with ISBN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Articles</a:t>
                      </a:r>
                      <a:r>
                        <a:rPr lang="en-GB" sz="2000">
                          <a:effectLst/>
                          <a:latin typeface="Times New Roman" panose="02020603050405020304" pitchFamily="18" charset="0"/>
                          <a:cs typeface="Times New Roman" panose="02020603050405020304" pitchFamily="18" charset="0"/>
                        </a:rPr>
                        <a:t> in edited book</a:t>
                      </a:r>
                      <a:r>
                        <a:rPr lang="en-IN" sz="2000">
                          <a:effectLst/>
                          <a:latin typeface="Times New Roman" panose="02020603050405020304" pitchFamily="18" charset="0"/>
                          <a:cs typeface="Times New Roman" panose="02020603050405020304" pitchFamily="18" charset="0"/>
                        </a:rPr>
                        <a:t> with ISBN </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8854">
                <a:tc rowSpan="2">
                  <a:txBody>
                    <a:bodyPr/>
                    <a:lstStyle/>
                    <a:p>
                      <a:pPr algn="just">
                        <a:lnSpc>
                          <a:spcPct val="107000"/>
                        </a:lnSpc>
                        <a:spcAft>
                          <a:spcPts val="0"/>
                        </a:spcAft>
                      </a:pPr>
                      <a:r>
                        <a:rPr lang="en-GB" sz="2000" dirty="0">
                          <a:effectLst/>
                          <a:latin typeface="Times New Roman" panose="02020603050405020304" pitchFamily="18" charset="0"/>
                          <a:cs typeface="Times New Roman" panose="02020603050405020304" pitchFamily="18" charset="0"/>
                        </a:rPr>
                        <a:t>2022-2023</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000" b="1" dirty="0" err="1" smtClean="0">
                          <a:effectLst/>
                          <a:latin typeface="Times New Roman" panose="02020603050405020304" pitchFamily="18" charset="0"/>
                          <a:cs typeface="Times New Roman" panose="02020603050405020304" pitchFamily="18" charset="0"/>
                        </a:rPr>
                        <a:t>Vaishali</a:t>
                      </a:r>
                      <a:r>
                        <a:rPr lang="en-GB" sz="2000" b="1" dirty="0" smtClean="0">
                          <a:effectLst/>
                          <a:latin typeface="Times New Roman" panose="02020603050405020304" pitchFamily="18" charset="0"/>
                          <a:cs typeface="Times New Roman" panose="02020603050405020304" pitchFamily="18" charset="0"/>
                        </a:rPr>
                        <a:t> </a:t>
                      </a:r>
                      <a:r>
                        <a:rPr lang="en-GB" sz="2000" b="1" dirty="0" err="1" smtClean="0">
                          <a:effectLst/>
                          <a:latin typeface="Times New Roman" panose="02020603050405020304" pitchFamily="18" charset="0"/>
                          <a:cs typeface="Times New Roman" panose="02020603050405020304" pitchFamily="18" charset="0"/>
                        </a:rPr>
                        <a:t>Patil</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latin typeface="Times New Roman" panose="02020603050405020304" pitchFamily="18" charset="0"/>
                          <a:cs typeface="Times New Roman" panose="02020603050405020304" pitchFamily="18" charset="0"/>
                        </a:rPr>
                        <a:t>01</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52913">
                <a:tc vMerge="1">
                  <a:txBody>
                    <a:bodyPr/>
                    <a:lstStyle/>
                    <a:p>
                      <a:endParaRPr lang="en-IN"/>
                    </a:p>
                  </a:txBody>
                  <a:tcPr/>
                </a:tc>
                <a:tc>
                  <a:txBody>
                    <a:bodyPr/>
                    <a:lstStyle/>
                    <a:p>
                      <a:pPr algn="just">
                        <a:lnSpc>
                          <a:spcPct val="107000"/>
                        </a:lnSpc>
                        <a:spcAft>
                          <a:spcPts val="0"/>
                        </a:spcAft>
                      </a:pPr>
                      <a:r>
                        <a:rPr lang="en-GB" sz="2000" b="1">
                          <a:effectLst/>
                          <a:latin typeface="Times New Roman" panose="02020603050405020304" pitchFamily="18" charset="0"/>
                          <a:cs typeface="Times New Roman" panose="02020603050405020304" pitchFamily="18" charset="0"/>
                        </a:rPr>
                        <a:t>Sachin Bagul</a:t>
                      </a:r>
                      <a:endParaRPr lang="en-I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01</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9129">
                <a:tc rowSpan="2">
                  <a:txBody>
                    <a:bodyPr/>
                    <a:lstStyle/>
                    <a:p>
                      <a:pPr algn="just">
                        <a:lnSpc>
                          <a:spcPct val="107000"/>
                        </a:lnSpc>
                        <a:spcAft>
                          <a:spcPts val="0"/>
                        </a:spcAft>
                      </a:pPr>
                      <a:r>
                        <a:rPr lang="en-GB" sz="2000">
                          <a:effectLst/>
                          <a:latin typeface="Times New Roman" panose="02020603050405020304" pitchFamily="18" charset="0"/>
                          <a:cs typeface="Times New Roman" panose="02020603050405020304" pitchFamily="18" charset="0"/>
                        </a:rPr>
                        <a:t>2019-2020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000" b="1" dirty="0" err="1">
                          <a:effectLst/>
                          <a:latin typeface="Times New Roman" panose="02020603050405020304" pitchFamily="18" charset="0"/>
                          <a:cs typeface="Times New Roman" panose="02020603050405020304" pitchFamily="18" charset="0"/>
                        </a:rPr>
                        <a:t>Uttam</a:t>
                      </a:r>
                      <a:r>
                        <a:rPr lang="en-GB" sz="2000" b="1" dirty="0">
                          <a:effectLst/>
                          <a:latin typeface="Times New Roman" panose="02020603050405020304" pitchFamily="18" charset="0"/>
                          <a:cs typeface="Times New Roman" panose="02020603050405020304" pitchFamily="18" charset="0"/>
                        </a:rPr>
                        <a:t> </a:t>
                      </a:r>
                      <a:r>
                        <a:rPr lang="en-GB" sz="2000" b="1" dirty="0" err="1">
                          <a:effectLst/>
                          <a:latin typeface="Times New Roman" panose="02020603050405020304" pitchFamily="18" charset="0"/>
                          <a:cs typeface="Times New Roman" panose="02020603050405020304" pitchFamily="18" charset="0"/>
                        </a:rPr>
                        <a:t>Sonkamble</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latin typeface="Times New Roman" panose="02020603050405020304" pitchFamily="18" charset="0"/>
                          <a:cs typeface="Times New Roman" panose="02020603050405020304" pitchFamily="18" charset="0"/>
                        </a:rPr>
                        <a:t>01</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67101">
                <a:tc vMerge="1">
                  <a:txBody>
                    <a:bodyPr/>
                    <a:lstStyle/>
                    <a:p>
                      <a:endParaRPr lang="en-IN"/>
                    </a:p>
                  </a:txBody>
                  <a:tcPr/>
                </a:tc>
                <a:tc>
                  <a:txBody>
                    <a:bodyPr/>
                    <a:lstStyle/>
                    <a:p>
                      <a:pPr algn="just">
                        <a:lnSpc>
                          <a:spcPct val="107000"/>
                        </a:lnSpc>
                        <a:spcAft>
                          <a:spcPts val="0"/>
                        </a:spcAft>
                      </a:pPr>
                      <a:r>
                        <a:rPr lang="en-GB" sz="2000" b="1" dirty="0">
                          <a:effectLst/>
                          <a:latin typeface="Times New Roman" panose="02020603050405020304" pitchFamily="18" charset="0"/>
                          <a:cs typeface="Times New Roman" panose="02020603050405020304" pitchFamily="18" charset="0"/>
                        </a:rPr>
                        <a:t>Sachin </a:t>
                      </a:r>
                      <a:r>
                        <a:rPr lang="en-GB" sz="2000" b="1" dirty="0" err="1">
                          <a:effectLst/>
                          <a:latin typeface="Times New Roman" panose="02020603050405020304" pitchFamily="18" charset="0"/>
                          <a:cs typeface="Times New Roman" panose="02020603050405020304" pitchFamily="18" charset="0"/>
                        </a:rPr>
                        <a:t>Bagul</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dirty="0">
                          <a:effectLst/>
                          <a:latin typeface="Times New Roman" panose="02020603050405020304" pitchFamily="18" charset="0"/>
                          <a:cs typeface="Times New Roman" panose="02020603050405020304" pitchFamily="18" charset="0"/>
                        </a:rPr>
                        <a:t>01</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80085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155" y="303663"/>
            <a:ext cx="10488284" cy="617483"/>
          </a:xfrm>
        </p:spPr>
        <p:txBody>
          <a:bodyPr>
            <a:noAutofit/>
          </a:bodyPr>
          <a:lstStyle/>
          <a:p>
            <a:pPr marL="0" indent="0" algn="ctr">
              <a:buNone/>
            </a:pPr>
            <a:r>
              <a:rPr lang="en-US" b="1" dirty="0">
                <a:latin typeface="Times New Roman" pitchFamily="18" charset="0"/>
                <a:cs typeface="Times New Roman" pitchFamily="18" charset="0"/>
              </a:rPr>
              <a:t>I</a:t>
            </a:r>
            <a:r>
              <a:rPr lang="mr-IN" b="1" dirty="0">
                <a:latin typeface="Times New Roman" pitchFamily="18" charset="0"/>
              </a:rPr>
              <a:t>nvited as Guest Speaker</a:t>
            </a:r>
            <a:endParaRPr lang="en-US" b="1"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99917002"/>
              </p:ext>
            </p:extLst>
          </p:nvPr>
        </p:nvGraphicFramePr>
        <p:xfrm>
          <a:off x="1132765" y="1023581"/>
          <a:ext cx="10222172" cy="5022380"/>
        </p:xfrm>
        <a:graphic>
          <a:graphicData uri="http://schemas.openxmlformats.org/drawingml/2006/table">
            <a:tbl>
              <a:tblPr firstRow="1" firstCol="1" bandRow="1">
                <a:tableStyleId>{5C22544A-7EE6-4342-B048-85BDC9FD1C3A}</a:tableStyleId>
              </a:tblPr>
              <a:tblGrid>
                <a:gridCol w="1773289"/>
                <a:gridCol w="3270151"/>
                <a:gridCol w="5178732"/>
              </a:tblGrid>
              <a:tr h="502238">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Year </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Times New Roman" panose="02020603050405020304" pitchFamily="18" charset="0"/>
                          <a:cs typeface="Times New Roman" panose="02020603050405020304" pitchFamily="18" charset="0"/>
                        </a:rPr>
                        <a:t>Name of Faculty </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Times New Roman" panose="02020603050405020304" pitchFamily="18" charset="0"/>
                          <a:cs typeface="Times New Roman" panose="02020603050405020304" pitchFamily="18" charset="0"/>
                        </a:rPr>
                        <a:t>No of Guest Lectures/Talks</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2238">
                <a:tc>
                  <a:txBody>
                    <a:bodyPr/>
                    <a:lstStyle/>
                    <a:p>
                      <a:pPr>
                        <a:lnSpc>
                          <a:spcPct val="107000"/>
                        </a:lnSpc>
                        <a:spcAft>
                          <a:spcPts val="0"/>
                        </a:spcAft>
                      </a:pPr>
                      <a:r>
                        <a:rPr lang="en-GB" sz="2000">
                          <a:effectLst/>
                          <a:latin typeface="Times New Roman" panose="02020603050405020304" pitchFamily="18" charset="0"/>
                          <a:cs typeface="Times New Roman" panose="02020603050405020304" pitchFamily="18" charset="0"/>
                        </a:rPr>
                        <a:t>2023-2024</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GB" sz="2000" b="1" dirty="0" err="1">
                          <a:effectLst/>
                          <a:latin typeface="Times New Roman" panose="02020603050405020304" pitchFamily="18" charset="0"/>
                          <a:cs typeface="Times New Roman" panose="02020603050405020304" pitchFamily="18" charset="0"/>
                        </a:rPr>
                        <a:t>Sonali</a:t>
                      </a:r>
                      <a:r>
                        <a:rPr lang="en-GB" sz="2000" b="1" dirty="0">
                          <a:effectLst/>
                          <a:latin typeface="Times New Roman" panose="02020603050405020304" pitchFamily="18" charset="0"/>
                          <a:cs typeface="Times New Roman" panose="02020603050405020304" pitchFamily="18" charset="0"/>
                        </a:rPr>
                        <a:t> </a:t>
                      </a:r>
                      <a:r>
                        <a:rPr lang="en-GB" sz="2000" b="1" dirty="0" err="1">
                          <a:effectLst/>
                          <a:latin typeface="Times New Roman" panose="02020603050405020304" pitchFamily="18" charset="0"/>
                          <a:cs typeface="Times New Roman" panose="02020603050405020304" pitchFamily="18" charset="0"/>
                        </a:rPr>
                        <a:t>Mharsale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 </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latin typeface="Times New Roman" panose="02020603050405020304" pitchFamily="18" charset="0"/>
                          <a:cs typeface="Times New Roman" panose="02020603050405020304" pitchFamily="18" charset="0"/>
                        </a:rPr>
                        <a:t>01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2238">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20</a:t>
                      </a:r>
                      <a:r>
                        <a:rPr lang="en-GB" sz="2000">
                          <a:effectLst/>
                          <a:latin typeface="Times New Roman" panose="02020603050405020304" pitchFamily="18" charset="0"/>
                          <a:cs typeface="Times New Roman" panose="02020603050405020304" pitchFamily="18" charset="0"/>
                        </a:rPr>
                        <a:t>22</a:t>
                      </a:r>
                      <a:r>
                        <a:rPr lang="en-IN" sz="2000">
                          <a:effectLst/>
                          <a:latin typeface="Times New Roman" panose="02020603050405020304" pitchFamily="18" charset="0"/>
                          <a:cs typeface="Times New Roman" panose="02020603050405020304" pitchFamily="18" charset="0"/>
                        </a:rPr>
                        <a:t>-202</a:t>
                      </a:r>
                      <a:r>
                        <a:rPr lang="en-GB" sz="2000">
                          <a:effectLst/>
                          <a:latin typeface="Times New Roman" panose="02020603050405020304" pitchFamily="18" charset="0"/>
                          <a:cs typeface="Times New Roman" panose="02020603050405020304" pitchFamily="18" charset="0"/>
                        </a:rPr>
                        <a:t>3</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107000"/>
                        </a:lnSpc>
                        <a:spcAft>
                          <a:spcPts val="0"/>
                        </a:spcAft>
                      </a:pP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03</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2238">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202</a:t>
                      </a:r>
                      <a:r>
                        <a:rPr lang="en-GB" sz="2000">
                          <a:effectLst/>
                          <a:latin typeface="Times New Roman" panose="02020603050405020304" pitchFamily="18" charset="0"/>
                          <a:cs typeface="Times New Roman" panose="02020603050405020304" pitchFamily="18" charset="0"/>
                        </a:rPr>
                        <a:t>1</a:t>
                      </a:r>
                      <a:r>
                        <a:rPr lang="en-IN" sz="2000">
                          <a:effectLst/>
                          <a:latin typeface="Times New Roman" panose="02020603050405020304" pitchFamily="18" charset="0"/>
                          <a:cs typeface="Times New Roman" panose="02020603050405020304" pitchFamily="18" charset="0"/>
                        </a:rPr>
                        <a:t>-202</a:t>
                      </a:r>
                      <a:r>
                        <a:rPr lang="en-GB" sz="2000">
                          <a:effectLst/>
                          <a:latin typeface="Times New Roman" panose="02020603050405020304" pitchFamily="18" charset="0"/>
                          <a:cs typeface="Times New Roman" panose="02020603050405020304" pitchFamily="18" charset="0"/>
                        </a:rPr>
                        <a:t>2</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Sachin Bagul</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04</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2238">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err="1">
                          <a:effectLst/>
                          <a:latin typeface="Times New Roman" panose="02020603050405020304" pitchFamily="18" charset="0"/>
                          <a:cs typeface="Times New Roman" panose="02020603050405020304" pitchFamily="18" charset="0"/>
                        </a:rPr>
                        <a:t>Sonali</a:t>
                      </a:r>
                      <a:r>
                        <a:rPr lang="en-GB" sz="2000" b="1" dirty="0">
                          <a:effectLst/>
                          <a:latin typeface="Times New Roman" panose="02020603050405020304" pitchFamily="18" charset="0"/>
                          <a:cs typeface="Times New Roman" panose="02020603050405020304" pitchFamily="18" charset="0"/>
                        </a:rPr>
                        <a:t> </a:t>
                      </a:r>
                      <a:r>
                        <a:rPr lang="en-GB" sz="2000" b="1" dirty="0" err="1">
                          <a:effectLst/>
                          <a:latin typeface="Times New Roman" panose="02020603050405020304" pitchFamily="18" charset="0"/>
                          <a:cs typeface="Times New Roman" panose="02020603050405020304" pitchFamily="18" charset="0"/>
                        </a:rPr>
                        <a:t>Mharsale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latin typeface="Times New Roman" panose="02020603050405020304" pitchFamily="18" charset="0"/>
                          <a:cs typeface="Times New Roman" panose="02020603050405020304" pitchFamily="18" charset="0"/>
                        </a:rPr>
                        <a:t>02</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2238">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202</a:t>
                      </a:r>
                      <a:r>
                        <a:rPr lang="en-GB" sz="2000">
                          <a:effectLst/>
                          <a:latin typeface="Times New Roman" panose="02020603050405020304" pitchFamily="18" charset="0"/>
                          <a:cs typeface="Times New Roman" panose="02020603050405020304" pitchFamily="18" charset="0"/>
                        </a:rPr>
                        <a:t>0</a:t>
                      </a:r>
                      <a:r>
                        <a:rPr lang="en-IN" sz="2000">
                          <a:effectLst/>
                          <a:latin typeface="Times New Roman" panose="02020603050405020304" pitchFamily="18" charset="0"/>
                          <a:cs typeface="Times New Roman" panose="02020603050405020304" pitchFamily="18" charset="0"/>
                        </a:rPr>
                        <a:t>-202</a:t>
                      </a:r>
                      <a:r>
                        <a:rPr lang="en-GB" sz="2000">
                          <a:effectLst/>
                          <a:latin typeface="Times New Roman" panose="02020603050405020304" pitchFamily="18" charset="0"/>
                          <a:cs typeface="Times New Roman" panose="02020603050405020304" pitchFamily="18" charset="0"/>
                        </a:rPr>
                        <a:t>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a:effectLst/>
                          <a:latin typeface="Times New Roman" panose="02020603050405020304" pitchFamily="18" charset="0"/>
                          <a:cs typeface="Times New Roman" panose="02020603050405020304" pitchFamily="18" charset="0"/>
                        </a:rPr>
                        <a:t>Sachin </a:t>
                      </a:r>
                      <a:r>
                        <a:rPr lang="en-GB" sz="2000" b="1" dirty="0" err="1">
                          <a:effectLst/>
                          <a:latin typeface="Times New Roman" panose="02020603050405020304" pitchFamily="18" charset="0"/>
                          <a:cs typeface="Times New Roman" panose="02020603050405020304" pitchFamily="18" charset="0"/>
                        </a:rPr>
                        <a:t>Bagul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04</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2238">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Sonali Mharsale</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2238">
                <a:tc>
                  <a:txBody>
                    <a:bodyPr/>
                    <a:lstStyle/>
                    <a:p>
                      <a:pPr>
                        <a:lnSpc>
                          <a:spcPct val="107000"/>
                        </a:lnSpc>
                        <a:spcAft>
                          <a:spcPts val="0"/>
                        </a:spcAft>
                      </a:pPr>
                      <a:r>
                        <a:rPr lang="en-GB" sz="2000">
                          <a:effectLst/>
                          <a:latin typeface="Times New Roman" panose="02020603050405020304" pitchFamily="18" charset="0"/>
                          <a:cs typeface="Times New Roman" panose="02020603050405020304" pitchFamily="18" charset="0"/>
                        </a:rPr>
                        <a:t>2019-2020</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Vaishali Patil</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smtClean="0">
                          <a:effectLst/>
                          <a:latin typeface="Times New Roman" panose="02020603050405020304" pitchFamily="18" charset="0"/>
                          <a:cs typeface="Times New Roman" panose="02020603050405020304" pitchFamily="18" charset="0"/>
                        </a:rPr>
                        <a:t>02</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2238">
                <a:tc>
                  <a:txBody>
                    <a:bodyPr/>
                    <a:lstStyle/>
                    <a:p>
                      <a:pPr>
                        <a:lnSpc>
                          <a:spcPct val="107000"/>
                        </a:lnSpc>
                        <a:spcAft>
                          <a:spcPts val="0"/>
                        </a:spcAft>
                      </a:pPr>
                      <a:r>
                        <a:rPr lang="en-GB" sz="2000">
                          <a:effectLst/>
                          <a:latin typeface="Times New Roman" panose="02020603050405020304" pitchFamily="18" charset="0"/>
                          <a:cs typeface="Times New Roman" panose="02020603050405020304" pitchFamily="18" charset="0"/>
                        </a:rPr>
                        <a:t>2018-2019</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a:effectLst/>
                          <a:latin typeface="Times New Roman" panose="02020603050405020304" pitchFamily="18" charset="0"/>
                          <a:cs typeface="Times New Roman" panose="02020603050405020304" pitchFamily="18" charset="0"/>
                        </a:rPr>
                        <a:t>Sachin Bagul</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a:t>
                      </a:r>
                      <a:r>
                        <a:rPr lang="en-IN" sz="2000">
                          <a:effectLst/>
                          <a:latin typeface="Times New Roman" panose="02020603050405020304" pitchFamily="18" charset="0"/>
                          <a:cs typeface="Times New Roman" panose="02020603050405020304" pitchFamily="18" charset="0"/>
                        </a:rPr>
                        <a:t>2</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2238">
                <a:tc>
                  <a:txBody>
                    <a:bodyPr/>
                    <a:lstStyle/>
                    <a:p>
                      <a:pPr>
                        <a:lnSpc>
                          <a:spcPct val="107000"/>
                        </a:lnSpc>
                        <a:spcAft>
                          <a:spcPts val="0"/>
                        </a:spcAft>
                      </a:pPr>
                      <a:r>
                        <a:rPr lang="en-GB" sz="2000" dirty="0">
                          <a:effectLst/>
                          <a:latin typeface="Times New Roman" panose="02020603050405020304" pitchFamily="18" charset="0"/>
                          <a:cs typeface="Times New Roman" panose="02020603050405020304" pitchFamily="18" charset="0"/>
                        </a:rPr>
                        <a:t> </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err="1">
                          <a:effectLst/>
                          <a:latin typeface="Times New Roman" panose="02020603050405020304" pitchFamily="18" charset="0"/>
                          <a:cs typeface="Times New Roman" panose="02020603050405020304" pitchFamily="18" charset="0"/>
                        </a:rPr>
                        <a:t>Ananya</a:t>
                      </a:r>
                      <a:r>
                        <a:rPr lang="en-GB" sz="2000" b="1" dirty="0">
                          <a:effectLst/>
                          <a:latin typeface="Times New Roman" panose="02020603050405020304" pitchFamily="18" charset="0"/>
                          <a:cs typeface="Times New Roman" panose="02020603050405020304" pitchFamily="18" charset="0"/>
                        </a:rPr>
                        <a:t> Chaudhary</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latin typeface="Times New Roman" panose="02020603050405020304" pitchFamily="18" charset="0"/>
                          <a:cs typeface="Times New Roman" panose="02020603050405020304" pitchFamily="18" charset="0"/>
                        </a:rPr>
                        <a:t>01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66045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3393" y="150125"/>
            <a:ext cx="8650013" cy="545911"/>
          </a:xfrm>
        </p:spPr>
        <p:txBody>
          <a:bodyPr>
            <a:normAutofit/>
          </a:bodyPr>
          <a:lstStyle/>
          <a:p>
            <a:pPr marL="0" indent="0" algn="ctr">
              <a:buNone/>
            </a:pPr>
            <a:r>
              <a:rPr lang="en-GB" sz="2800" b="1" dirty="0">
                <a:latin typeface="Times New Roman" pitchFamily="18" charset="0"/>
                <a:cs typeface="Times New Roman" pitchFamily="18" charset="0"/>
              </a:rPr>
              <a:t>PhD Guidance</a:t>
            </a:r>
            <a:endParaRPr lang="en-US" sz="2800" b="1"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51265860"/>
              </p:ext>
            </p:extLst>
          </p:nvPr>
        </p:nvGraphicFramePr>
        <p:xfrm>
          <a:off x="545910" y="859809"/>
          <a:ext cx="11109278" cy="3260495"/>
        </p:xfrm>
        <a:graphic>
          <a:graphicData uri="http://schemas.openxmlformats.org/drawingml/2006/table">
            <a:tbl>
              <a:tblPr firstRow="1" firstCol="1" bandRow="1">
                <a:tableStyleId>{5C22544A-7EE6-4342-B048-85BDC9FD1C3A}</a:tableStyleId>
              </a:tblPr>
              <a:tblGrid>
                <a:gridCol w="712795"/>
                <a:gridCol w="2188926"/>
                <a:gridCol w="1139489"/>
                <a:gridCol w="1387013"/>
                <a:gridCol w="5681055"/>
              </a:tblGrid>
              <a:tr h="719972">
                <a:tc>
                  <a:txBody>
                    <a:bodyPr/>
                    <a:lstStyle/>
                    <a:p>
                      <a:pPr>
                        <a:lnSpc>
                          <a:spcPct val="107000"/>
                        </a:lnSpc>
                        <a:spcAft>
                          <a:spcPts val="0"/>
                        </a:spcAft>
                      </a:pPr>
                      <a:r>
                        <a:rPr lang="en-GB" sz="2000" dirty="0">
                          <a:effectLst/>
                          <a:latin typeface="Times New Roman" panose="02020603050405020304" pitchFamily="18" charset="0"/>
                          <a:cs typeface="Times New Roman" panose="02020603050405020304" pitchFamily="18" charset="0"/>
                        </a:rPr>
                        <a:t> </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Times New Roman" panose="02020603050405020304" pitchFamily="18" charset="0"/>
                          <a:cs typeface="Times New Roman" panose="02020603050405020304" pitchFamily="18" charset="0"/>
                        </a:rPr>
                        <a:t>Name of Faculty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Awarded</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Registered</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latin typeface="Times New Roman" panose="02020603050405020304" pitchFamily="18" charset="0"/>
                          <a:cs typeface="Times New Roman" panose="02020603050405020304" pitchFamily="18" charset="0"/>
                        </a:rPr>
                        <a:t>University</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1199">
                <a:tc rowSpan="2">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202</a:t>
                      </a:r>
                      <a:r>
                        <a:rPr lang="en-GB" sz="2000">
                          <a:effectLst/>
                          <a:latin typeface="Times New Roman" panose="02020603050405020304" pitchFamily="18" charset="0"/>
                          <a:cs typeface="Times New Roman" panose="02020603050405020304" pitchFamily="18" charset="0"/>
                        </a:rPr>
                        <a:t>2</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5">
                  <a:txBody>
                    <a:bodyPr/>
                    <a:lstStyle/>
                    <a:p>
                      <a:pPr>
                        <a:lnSpc>
                          <a:spcPct val="107000"/>
                        </a:lnSpc>
                        <a:spcAft>
                          <a:spcPts val="0"/>
                        </a:spcAft>
                      </a:pPr>
                      <a:r>
                        <a:rPr lang="en-GB" sz="2000" b="1" dirty="0" err="1">
                          <a:effectLst/>
                          <a:latin typeface="Times New Roman" panose="02020603050405020304" pitchFamily="18" charset="0"/>
                          <a:cs typeface="Times New Roman" panose="02020603050405020304" pitchFamily="18" charset="0"/>
                        </a:rPr>
                        <a:t>Uttam</a:t>
                      </a:r>
                      <a:r>
                        <a:rPr lang="en-GB" sz="2000" b="1" dirty="0">
                          <a:effectLst/>
                          <a:latin typeface="Times New Roman" panose="02020603050405020304" pitchFamily="18" charset="0"/>
                          <a:cs typeface="Times New Roman" panose="02020603050405020304" pitchFamily="18" charset="0"/>
                        </a:rPr>
                        <a:t> </a:t>
                      </a:r>
                      <a:r>
                        <a:rPr lang="en-GB" sz="2000" b="1" dirty="0" err="1" smtClean="0">
                          <a:effectLst/>
                          <a:latin typeface="Times New Roman" panose="02020603050405020304" pitchFamily="18" charset="0"/>
                          <a:cs typeface="Times New Roman" panose="02020603050405020304" pitchFamily="18" charset="0"/>
                        </a:rPr>
                        <a:t>Sonkamble</a:t>
                      </a:r>
                      <a:endParaRPr lang="en-GB" sz="2000" b="1" dirty="0" smtClean="0">
                        <a:effectLst/>
                        <a:latin typeface="Times New Roman" panose="02020603050405020304" pitchFamily="18" charset="0"/>
                        <a:cs typeface="Times New Roman" panose="02020603050405020304" pitchFamily="18" charset="0"/>
                      </a:endParaRPr>
                    </a:p>
                    <a:p>
                      <a:pPr>
                        <a:lnSpc>
                          <a:spcPct val="107000"/>
                        </a:lnSpc>
                        <a:spcAft>
                          <a:spcPts val="0"/>
                        </a:spcAft>
                      </a:pP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04</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Savitribai Phule Pune University Pune</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5642">
                <a:tc vMerge="1">
                  <a:txBody>
                    <a:bodyPr/>
                    <a:lstStyle/>
                    <a:p>
                      <a:endParaRPr lang="en-IN"/>
                    </a:p>
                  </a:txBody>
                  <a:tcPr/>
                </a:tc>
                <a:tc vMerge="1">
                  <a:txBody>
                    <a:bodyPr/>
                    <a:lstStyle/>
                    <a:p>
                      <a:endParaRPr lang="en-IN"/>
                    </a:p>
                  </a:txBody>
                  <a:tcPr/>
                </a:tc>
                <a:tc rowSpan="2">
                  <a:txBody>
                    <a:bodyPr/>
                    <a:lstStyle/>
                    <a:p>
                      <a:pPr algn="ctr">
                        <a:lnSpc>
                          <a:spcPct val="107000"/>
                        </a:lnSpc>
                        <a:spcAft>
                          <a:spcPts val="0"/>
                        </a:spcAft>
                      </a:pPr>
                      <a:r>
                        <a:rPr lang="en-IN"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Bahinabai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Chaudhari</a:t>
                      </a:r>
                      <a:r>
                        <a:rPr lang="en-US" sz="2000" dirty="0">
                          <a:effectLst/>
                          <a:latin typeface="Times New Roman" panose="02020603050405020304" pitchFamily="18" charset="0"/>
                          <a:cs typeface="Times New Roman" panose="02020603050405020304" pitchFamily="18" charset="0"/>
                        </a:rPr>
                        <a:t> North Maharashtra University </a:t>
                      </a:r>
                      <a:r>
                        <a:rPr lang="en-US" sz="2000" dirty="0" err="1">
                          <a:effectLst/>
                          <a:latin typeface="Times New Roman" panose="02020603050405020304" pitchFamily="18" charset="0"/>
                          <a:cs typeface="Times New Roman" panose="02020603050405020304" pitchFamily="18" charset="0"/>
                        </a:rPr>
                        <a:t>Jalgaon</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10651">
                <a:tc rowSpan="2">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202</a:t>
                      </a:r>
                      <a:r>
                        <a:rPr lang="en-GB" sz="2000">
                          <a:effectLst/>
                          <a:latin typeface="Times New Roman" panose="02020603050405020304" pitchFamily="18" charset="0"/>
                          <a:cs typeface="Times New Roman" panose="02020603050405020304" pitchFamily="18" charset="0"/>
                        </a:rPr>
                        <a:t>2</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tc vMerge="1">
                  <a:txBody>
                    <a:bodyPr/>
                    <a:lstStyle/>
                    <a:p>
                      <a:pPr algn="ctr">
                        <a:lnSpc>
                          <a:spcPct val="107000"/>
                        </a:lnSpc>
                        <a:spcAft>
                          <a:spcPts val="0"/>
                        </a:spcAft>
                      </a:pP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algn="just">
                        <a:lnSpc>
                          <a:spcPct val="107000"/>
                        </a:lnSpc>
                        <a:spcAft>
                          <a:spcPts val="0"/>
                        </a:spcAft>
                      </a:pP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36190">
                <a:tc vMerge="1">
                  <a:txBody>
                    <a:bodyPr/>
                    <a:lstStyle/>
                    <a:p>
                      <a:endParaRPr lang="en-IN"/>
                    </a:p>
                  </a:txBody>
                  <a:tcPr/>
                </a:tc>
                <a:tc vMerge="1">
                  <a:txBody>
                    <a:bodyPr/>
                    <a:lstStyle/>
                    <a:p>
                      <a:endParaRPr lang="en-IN"/>
                    </a:p>
                  </a:txBody>
                  <a:tcPr/>
                </a:tc>
                <a:tc rowSpan="2">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01</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n-GB" sz="2000">
                          <a:effectLst/>
                          <a:latin typeface="Times New Roman" panose="02020603050405020304" pitchFamily="18" charset="0"/>
                          <a:cs typeface="Times New Roman" panose="02020603050405020304" pitchFamily="18" charset="0"/>
                        </a:rPr>
                        <a:t>-</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Bahinabai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Chaudhari</a:t>
                      </a:r>
                      <a:r>
                        <a:rPr lang="en-US" sz="2000" dirty="0">
                          <a:effectLst/>
                          <a:latin typeface="Times New Roman" panose="02020603050405020304" pitchFamily="18" charset="0"/>
                          <a:cs typeface="Times New Roman" panose="02020603050405020304" pitchFamily="18" charset="0"/>
                        </a:rPr>
                        <a:t> North Maharashtra University </a:t>
                      </a:r>
                      <a:r>
                        <a:rPr lang="en-US" sz="2000" dirty="0" err="1">
                          <a:effectLst/>
                          <a:latin typeface="Times New Roman" panose="02020603050405020304" pitchFamily="18" charset="0"/>
                          <a:cs typeface="Times New Roman" panose="02020603050405020304" pitchFamily="18" charset="0"/>
                        </a:rPr>
                        <a:t>Jalgaon</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46841">
                <a:tc>
                  <a:txBody>
                    <a:bodyPr/>
                    <a:lstStyle/>
                    <a:p>
                      <a:pPr>
                        <a:lnSpc>
                          <a:spcPct val="107000"/>
                        </a:lnSpc>
                        <a:spcAft>
                          <a:spcPts val="0"/>
                        </a:spcAft>
                      </a:pPr>
                      <a:r>
                        <a:rPr lang="en-GB" sz="2000" dirty="0">
                          <a:effectLst/>
                          <a:latin typeface="Times New Roman" panose="02020603050405020304" pitchFamily="18" charset="0"/>
                          <a:cs typeface="Times New Roman" panose="02020603050405020304" pitchFamily="18" charset="0"/>
                        </a:rPr>
                        <a:t>2021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N"/>
                    </a:p>
                  </a:txBody>
                  <a:tcPr/>
                </a:tc>
                <a:tc vMerge="1">
                  <a:txBody>
                    <a:bodyPr/>
                    <a:lstStyle/>
                    <a:p>
                      <a:pPr algn="ctr">
                        <a:lnSpc>
                          <a:spcPct val="107000"/>
                        </a:lnSpc>
                        <a:spcAft>
                          <a:spcPts val="0"/>
                        </a:spcAft>
                      </a:pP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algn="just">
                        <a:lnSpc>
                          <a:spcPct val="107000"/>
                        </a:lnSpc>
                        <a:spcAft>
                          <a:spcPts val="0"/>
                        </a:spcAft>
                      </a:pP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42888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42822" y="204717"/>
            <a:ext cx="7851228" cy="709684"/>
          </a:xfrm>
        </p:spPr>
        <p:txBody>
          <a:bodyPr>
            <a:normAutofit/>
          </a:bodyPr>
          <a:lstStyle/>
          <a:p>
            <a:pPr algn="ctr"/>
            <a:r>
              <a:rPr lang="en-GB" sz="3200" b="1" cap="none" dirty="0" smtClean="0">
                <a:solidFill>
                  <a:schemeClr val="tx1"/>
                </a:solidFill>
                <a:latin typeface="Times New Roman" panose="02020603050405020304" pitchFamily="18" charset="0"/>
                <a:cs typeface="Times New Roman" panose="02020603050405020304" pitchFamily="18" charset="0"/>
              </a:rPr>
              <a:t>Outcomes</a:t>
            </a:r>
            <a:r>
              <a:rPr lang="en-GB" sz="3200" b="1" cap="none" dirty="0" smtClean="0">
                <a:solidFill>
                  <a:schemeClr val="tx1"/>
                </a:solidFill>
              </a:rPr>
              <a:t> </a:t>
            </a:r>
            <a:endParaRPr lang="en-US" sz="3200" b="1" cap="none" dirty="0">
              <a:solidFill>
                <a:schemeClr val="tx1"/>
              </a:solidFill>
            </a:endParaRPr>
          </a:p>
        </p:txBody>
      </p:sp>
      <p:sp>
        <p:nvSpPr>
          <p:cNvPr id="3" name="Subtitle 2"/>
          <p:cNvSpPr>
            <a:spLocks noGrp="1"/>
          </p:cNvSpPr>
          <p:nvPr>
            <p:ph type="subTitle" idx="1"/>
          </p:nvPr>
        </p:nvSpPr>
        <p:spPr>
          <a:xfrm>
            <a:off x="944958" y="3870960"/>
            <a:ext cx="10026870" cy="2697480"/>
          </a:xfrm>
        </p:spPr>
        <p:txBody>
          <a:bodyPr>
            <a:noAutofit/>
          </a:bodyPr>
          <a:lstStyle/>
          <a:p>
            <a:pPr rtl="1"/>
            <a:r>
              <a:rPr lang="en-GB" dirty="0" smtClean="0">
                <a:latin typeface="Times New Roman" pitchFamily="18" charset="0"/>
                <a:ea typeface="Times New Roman"/>
                <a:cs typeface="Times New Roman" pitchFamily="18" charset="0"/>
              </a:rPr>
              <a:t>Enlightenment, information and enlightenment</a:t>
            </a:r>
          </a:p>
          <a:p>
            <a:pPr rtl="1"/>
            <a:r>
              <a:rPr lang="en-GB" dirty="0" smtClean="0">
                <a:latin typeface="Times New Roman" pitchFamily="18" charset="0"/>
                <a:ea typeface="Times New Roman"/>
                <a:cs typeface="Times New Roman" pitchFamily="18" charset="0"/>
              </a:rPr>
              <a:t>Refining literary sensibilities</a:t>
            </a:r>
            <a:endParaRPr lang="en-US" dirty="0" smtClean="0">
              <a:latin typeface="Times New Roman" pitchFamily="18" charset="0"/>
              <a:cs typeface="Times New Roman" pitchFamily="18" charset="0"/>
            </a:endParaRPr>
          </a:p>
          <a:p>
            <a:pPr rtl="1"/>
            <a:r>
              <a:rPr lang="en-GB" dirty="0" smtClean="0">
                <a:latin typeface="Times New Roman" pitchFamily="18" charset="0"/>
                <a:ea typeface="Times New Roman"/>
                <a:cs typeface="Times New Roman" pitchFamily="18" charset="0"/>
              </a:rPr>
              <a:t>Beauty and communicative power along with its practical application</a:t>
            </a:r>
            <a:endParaRPr lang="en-US" dirty="0" smtClean="0">
              <a:latin typeface="Times New Roman" pitchFamily="18" charset="0"/>
              <a:ea typeface="Times New Roman"/>
              <a:cs typeface="Times New Roman" pitchFamily="18" charset="0"/>
            </a:endParaRPr>
          </a:p>
          <a:p>
            <a:pPr rtl="1"/>
            <a:r>
              <a:rPr lang="en-GB" dirty="0" smtClean="0">
                <a:latin typeface="Times New Roman" pitchFamily="18" charset="0"/>
                <a:ea typeface="Times New Roman"/>
                <a:cs typeface="Times New Roman" pitchFamily="18" charset="0"/>
              </a:rPr>
              <a:t>Oral and written communication skills enhancing students' employability </a:t>
            </a:r>
            <a:r>
              <a:rPr lang="mr-IN" dirty="0" smtClean="0">
                <a:latin typeface="Times New Roman" pitchFamily="18" charset="0"/>
                <a:ea typeface="Times New Roman"/>
                <a:cs typeface="Times New Roman" pitchFamily="18" charset="0"/>
              </a:rPr>
              <a:t>and entrepreneurship talent </a:t>
            </a:r>
            <a:r>
              <a:rPr lang="en-GB" dirty="0" smtClean="0">
                <a:latin typeface="Times New Roman" pitchFamily="18" charset="0"/>
                <a:ea typeface="Times New Roman"/>
                <a:cs typeface="Times New Roman" pitchFamily="18" charset="0"/>
              </a:rPr>
              <a:t>    </a:t>
            </a:r>
          </a:p>
          <a:p>
            <a:pPr rtl="1"/>
            <a:r>
              <a:rPr lang="en-GB" b="1" dirty="0" smtClean="0">
                <a:latin typeface="Times New Roman" pitchFamily="18" charset="0"/>
                <a:ea typeface="Times New Roman"/>
                <a:cs typeface="Times New Roman" pitchFamily="18" charset="0"/>
              </a:rPr>
              <a:t> </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280" y="204717"/>
            <a:ext cx="7604760" cy="3422403"/>
          </a:xfrm>
          <a:prstGeom prst="rect">
            <a:avLst/>
          </a:prstGeom>
        </p:spPr>
      </p:pic>
    </p:spTree>
    <p:extLst>
      <p:ext uri="{BB962C8B-B14F-4D97-AF65-F5344CB8AC3E}">
        <p14:creationId xmlns:p14="http://schemas.microsoft.com/office/powerpoint/2010/main" val="32659932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18364"/>
            <a:ext cx="11582400" cy="668740"/>
          </a:xfrm>
        </p:spPr>
        <p:txBody>
          <a:bodyPr>
            <a:normAutofit/>
          </a:bodyPr>
          <a:lstStyle/>
          <a:p>
            <a:pPr algn="ctr"/>
            <a:r>
              <a:rPr lang="en-US" sz="2800" b="1" cap="none" dirty="0" smtClean="0">
                <a:latin typeface="Times New Roman" panose="02020603050405020304" pitchFamily="18" charset="0"/>
                <a:cs typeface="Times New Roman" panose="02020603050405020304" pitchFamily="18" charset="0"/>
              </a:rPr>
              <a:t>  Workshops/Seminars/Conferences Attended</a:t>
            </a:r>
            <a:endParaRPr lang="en-IN" sz="2800" b="1" cap="none"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655329"/>
              </p:ext>
            </p:extLst>
          </p:nvPr>
        </p:nvGraphicFramePr>
        <p:xfrm>
          <a:off x="1064523" y="1082039"/>
          <a:ext cx="9862556" cy="3139441"/>
        </p:xfrm>
        <a:graphic>
          <a:graphicData uri="http://schemas.openxmlformats.org/drawingml/2006/table">
            <a:tbl>
              <a:tblPr firstRow="1" bandRow="1">
                <a:tableStyleId>{5C22544A-7EE6-4342-B048-85BDC9FD1C3A}</a:tableStyleId>
              </a:tblPr>
              <a:tblGrid>
                <a:gridCol w="1117758"/>
                <a:gridCol w="3139580"/>
                <a:gridCol w="1199945"/>
                <a:gridCol w="1841010"/>
                <a:gridCol w="2564263"/>
              </a:tblGrid>
              <a:tr h="486176">
                <a:tc>
                  <a:txBody>
                    <a:bodyPr/>
                    <a:lstStyle/>
                    <a:p>
                      <a:endParaRPr lang="en-IN" sz="2400" dirty="0">
                        <a:latin typeface="Times New Roman" panose="02020603050405020304" pitchFamily="18" charset="0"/>
                        <a:cs typeface="Times New Roman" panose="02020603050405020304" pitchFamily="18" charset="0"/>
                      </a:endParaRPr>
                    </a:p>
                  </a:txBody>
                  <a:tcPr/>
                </a:tc>
                <a:tc>
                  <a:txBody>
                    <a:bodyPr/>
                    <a:lstStyle/>
                    <a:p>
                      <a:endParaRPr lang="en-IN" sz="240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State</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National</a:t>
                      </a:r>
                      <a:r>
                        <a:rPr lang="en-US" sz="2400" baseline="0" dirty="0" smtClean="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International </a:t>
                      </a:r>
                      <a:endParaRPr lang="en-IN" sz="2400" dirty="0">
                        <a:latin typeface="Times New Roman" panose="02020603050405020304" pitchFamily="18" charset="0"/>
                        <a:cs typeface="Times New Roman" panose="02020603050405020304" pitchFamily="18" charset="0"/>
                      </a:endParaRPr>
                    </a:p>
                  </a:txBody>
                  <a:tcPr/>
                </a:tc>
              </a:tr>
              <a:tr h="486176">
                <a:tc>
                  <a:txBody>
                    <a:bodyPr/>
                    <a:lstStyle/>
                    <a:p>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000" b="1" dirty="0" err="1" smtClean="0">
                          <a:latin typeface="Times New Roman" panose="02020603050405020304" pitchFamily="18" charset="0"/>
                          <a:cs typeface="Times New Roman" panose="02020603050405020304" pitchFamily="18" charset="0"/>
                        </a:rPr>
                        <a:t>Uttam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Sonkamble</a:t>
                      </a:r>
                      <a:endParaRPr lang="en-IN"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a:t>
                      </a:r>
                      <a:endParaRPr lang="en-IN"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0" dirty="0" smtClean="0">
                          <a:latin typeface="Times New Roman" panose="02020603050405020304" pitchFamily="18" charset="0"/>
                          <a:cs typeface="Times New Roman" panose="02020603050405020304" pitchFamily="18" charset="0"/>
                        </a:rPr>
                        <a:t>01</a:t>
                      </a:r>
                      <a:endParaRPr lang="en-IN" sz="2000" b="0" dirty="0">
                        <a:latin typeface="Times New Roman" panose="02020603050405020304" pitchFamily="18" charset="0"/>
                        <a:cs typeface="Times New Roman" panose="02020603050405020304" pitchFamily="18" charset="0"/>
                      </a:endParaRPr>
                    </a:p>
                  </a:txBody>
                  <a:tcPr/>
                </a:tc>
                <a:tc>
                  <a:txBody>
                    <a:bodyPr/>
                    <a:lstStyle/>
                    <a:p>
                      <a:pPr algn="ctr"/>
                      <a:r>
                        <a:rPr lang="en-US" sz="2000" b="0" dirty="0" smtClean="0">
                          <a:latin typeface="Times New Roman" panose="02020603050405020304" pitchFamily="18" charset="0"/>
                          <a:cs typeface="Times New Roman" panose="02020603050405020304" pitchFamily="18" charset="0"/>
                        </a:rPr>
                        <a:t>01</a:t>
                      </a:r>
                      <a:endParaRPr lang="en-IN" sz="2000" b="0" dirty="0">
                        <a:latin typeface="Times New Roman" panose="02020603050405020304" pitchFamily="18" charset="0"/>
                        <a:cs typeface="Times New Roman" panose="02020603050405020304" pitchFamily="18" charset="0"/>
                      </a:endParaRPr>
                    </a:p>
                  </a:txBody>
                  <a:tcPr/>
                </a:tc>
              </a:tr>
              <a:tr h="609534">
                <a:tc>
                  <a:txBody>
                    <a:bodyPr/>
                    <a:lstStyle/>
                    <a:p>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000" b="1" dirty="0" err="1" smtClean="0">
                          <a:latin typeface="Times New Roman" panose="02020603050405020304" pitchFamily="18" charset="0"/>
                          <a:cs typeface="Times New Roman" panose="02020603050405020304" pitchFamily="18" charset="0"/>
                        </a:rPr>
                        <a:t>Ananya</a:t>
                      </a:r>
                      <a:r>
                        <a:rPr lang="en-US" sz="2000" b="1" dirty="0" smtClean="0">
                          <a:latin typeface="Times New Roman" panose="02020603050405020304" pitchFamily="18" charset="0"/>
                          <a:cs typeface="Times New Roman" panose="02020603050405020304" pitchFamily="18" charset="0"/>
                        </a:rPr>
                        <a:t> Chaudhary </a:t>
                      </a:r>
                      <a:endParaRPr lang="en-IN"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04</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01</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01</a:t>
                      </a:r>
                      <a:endParaRPr lang="en-IN" sz="2000" dirty="0">
                        <a:latin typeface="Times New Roman" panose="02020603050405020304" pitchFamily="18" charset="0"/>
                        <a:cs typeface="Times New Roman" panose="02020603050405020304" pitchFamily="18" charset="0"/>
                      </a:endParaRPr>
                    </a:p>
                  </a:txBody>
                  <a:tcPr/>
                </a:tc>
              </a:tr>
              <a:tr h="696610">
                <a:tc>
                  <a:txBody>
                    <a:bodyPr/>
                    <a:lstStyle/>
                    <a:p>
                      <a:endParaRPr lang="en-IN" sz="2400">
                        <a:latin typeface="Times New Roman" panose="02020603050405020304" pitchFamily="18" charset="0"/>
                        <a:cs typeface="Times New Roman" panose="02020603050405020304" pitchFamily="18" charset="0"/>
                      </a:endParaRPr>
                    </a:p>
                  </a:txBody>
                  <a:tcPr/>
                </a:tc>
                <a:tc>
                  <a:txBody>
                    <a:bodyPr/>
                    <a:lstStyle/>
                    <a:p>
                      <a:r>
                        <a:rPr lang="en-US" sz="2000" b="1" dirty="0" err="1" smtClean="0">
                          <a:latin typeface="Times New Roman" panose="02020603050405020304" pitchFamily="18" charset="0"/>
                          <a:cs typeface="Times New Roman" panose="02020603050405020304" pitchFamily="18" charset="0"/>
                        </a:rPr>
                        <a:t>Sonali</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Mharsale</a:t>
                      </a:r>
                      <a:r>
                        <a:rPr lang="en-US" sz="2000" b="1" baseline="0" dirty="0" smtClean="0">
                          <a:latin typeface="Times New Roman" panose="02020603050405020304" pitchFamily="18" charset="0"/>
                          <a:cs typeface="Times New Roman" panose="02020603050405020304" pitchFamily="18" charset="0"/>
                        </a:rPr>
                        <a:t> </a:t>
                      </a:r>
                      <a:endParaRPr lang="en-IN"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03</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txBody>
                  <a:tcPr/>
                </a:tc>
              </a:tr>
              <a:tr h="860945">
                <a:tc>
                  <a:txBody>
                    <a:bodyPr/>
                    <a:lstStyle/>
                    <a:p>
                      <a:endParaRPr lang="en-IN" sz="2400">
                        <a:latin typeface="Times New Roman" panose="02020603050405020304" pitchFamily="18" charset="0"/>
                        <a:cs typeface="Times New Roman" panose="02020603050405020304" pitchFamily="18" charset="0"/>
                      </a:endParaRPr>
                    </a:p>
                  </a:txBody>
                  <a:tcPr/>
                </a:tc>
                <a:tc>
                  <a:txBody>
                    <a:bodyPr/>
                    <a:lstStyle/>
                    <a:p>
                      <a:r>
                        <a:rPr lang="en-US" sz="2000" b="1" dirty="0" err="1" smtClean="0">
                          <a:latin typeface="Times New Roman" panose="02020603050405020304" pitchFamily="18" charset="0"/>
                          <a:cs typeface="Times New Roman" panose="02020603050405020304" pitchFamily="18" charset="0"/>
                        </a:rPr>
                        <a:t>Dr</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Vaishali</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Patil</a:t>
                      </a:r>
                      <a:endParaRPr lang="en-IN"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01</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02</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477534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44" y="95534"/>
            <a:ext cx="11582400" cy="709684"/>
          </a:xfrm>
        </p:spPr>
        <p:txBody>
          <a:bodyPr>
            <a:normAutofit/>
          </a:bodyPr>
          <a:lstStyle/>
          <a:p>
            <a:pPr algn="ctr"/>
            <a:r>
              <a:rPr lang="en-US" sz="2800" b="1" cap="none" dirty="0" smtClean="0">
                <a:latin typeface="Times New Roman" panose="02020603050405020304" pitchFamily="18" charset="0"/>
                <a:cs typeface="Times New Roman" panose="02020603050405020304" pitchFamily="18" charset="0"/>
              </a:rPr>
              <a:t>Faculty Development Course</a:t>
            </a:r>
            <a:endParaRPr lang="en-IN" sz="2800" b="1" cap="none"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9208126"/>
              </p:ext>
            </p:extLst>
          </p:nvPr>
        </p:nvGraphicFramePr>
        <p:xfrm>
          <a:off x="406400" y="1036320"/>
          <a:ext cx="11623344" cy="3040923"/>
        </p:xfrm>
        <a:graphic>
          <a:graphicData uri="http://schemas.openxmlformats.org/drawingml/2006/table">
            <a:tbl>
              <a:tblPr firstRow="1" bandRow="1">
                <a:tableStyleId>{5C22544A-7EE6-4342-B048-85BDC9FD1C3A}</a:tableStyleId>
              </a:tblPr>
              <a:tblGrid>
                <a:gridCol w="1605476"/>
                <a:gridCol w="3029861"/>
                <a:gridCol w="2848769"/>
                <a:gridCol w="1814569"/>
                <a:gridCol w="2324669"/>
              </a:tblGrid>
              <a:tr h="776909">
                <a:tc>
                  <a:txBody>
                    <a:bodyPr/>
                    <a:lstStyle/>
                    <a:p>
                      <a:r>
                        <a:rPr lang="en-US" sz="2400" dirty="0" smtClean="0">
                          <a:latin typeface="Times New Roman" panose="02020603050405020304" pitchFamily="18" charset="0"/>
                          <a:cs typeface="Times New Roman" panose="02020603050405020304" pitchFamily="18" charset="0"/>
                        </a:rPr>
                        <a:t>Year</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Name </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Organisers</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Duration </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Place </a:t>
                      </a:r>
                      <a:endParaRPr lang="en-IN" sz="2400" dirty="0">
                        <a:latin typeface="Times New Roman" panose="02020603050405020304" pitchFamily="18" charset="0"/>
                        <a:cs typeface="Times New Roman" panose="02020603050405020304" pitchFamily="18" charset="0"/>
                      </a:endParaRPr>
                    </a:p>
                  </a:txBody>
                  <a:tcPr/>
                </a:tc>
              </a:tr>
              <a:tr h="1150830">
                <a:tc>
                  <a:txBody>
                    <a:bodyPr/>
                    <a:lstStyle/>
                    <a:p>
                      <a:r>
                        <a:rPr lang="en-US" sz="2400" dirty="0" smtClean="0">
                          <a:latin typeface="Times New Roman" panose="02020603050405020304" pitchFamily="18" charset="0"/>
                          <a:cs typeface="Times New Roman" panose="02020603050405020304" pitchFamily="18" charset="0"/>
                        </a:rPr>
                        <a:t>2020-2021</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Uttam</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Sonkamble</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HRDC</a:t>
                      </a:r>
                      <a:r>
                        <a:rPr lang="en-US" sz="2400" baseline="0" dirty="0" smtClean="0">
                          <a:latin typeface="Times New Roman" panose="02020603050405020304" pitchFamily="18" charset="0"/>
                          <a:cs typeface="Times New Roman" panose="02020603050405020304" pitchFamily="18" charset="0"/>
                        </a:rPr>
                        <a:t> SPPU Pune</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10 Days </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YCMOU</a:t>
                      </a:r>
                      <a:r>
                        <a:rPr lang="en-US" sz="2400" baseline="0" dirty="0" smtClean="0">
                          <a:latin typeface="Times New Roman" panose="02020603050405020304" pitchFamily="18" charset="0"/>
                          <a:cs typeface="Times New Roman" panose="02020603050405020304" pitchFamily="18" charset="0"/>
                        </a:rPr>
                        <a:t> Nasik</a:t>
                      </a:r>
                      <a:endParaRPr lang="en-IN" sz="2400" dirty="0">
                        <a:latin typeface="Times New Roman" panose="02020603050405020304" pitchFamily="18" charset="0"/>
                        <a:cs typeface="Times New Roman" panose="02020603050405020304" pitchFamily="18" charset="0"/>
                      </a:endParaRPr>
                    </a:p>
                  </a:txBody>
                  <a:tcPr/>
                </a:tc>
              </a:tr>
              <a:tr h="1113184">
                <a:tc>
                  <a:txBody>
                    <a:bodyPr/>
                    <a:lstStyle/>
                    <a:p>
                      <a:r>
                        <a:rPr lang="en-US" sz="2400" dirty="0" smtClean="0">
                          <a:latin typeface="Times New Roman" panose="02020603050405020304" pitchFamily="18" charset="0"/>
                          <a:cs typeface="Times New Roman" panose="02020603050405020304" pitchFamily="18" charset="0"/>
                        </a:rPr>
                        <a:t>2018-2019</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Ananya</a:t>
                      </a:r>
                      <a:r>
                        <a:rPr lang="en-US" sz="2400" b="1" baseline="0" dirty="0" smtClean="0">
                          <a:latin typeface="Times New Roman" panose="02020603050405020304" pitchFamily="18" charset="0"/>
                          <a:cs typeface="Times New Roman" panose="02020603050405020304" pitchFamily="18" charset="0"/>
                        </a:rPr>
                        <a:t> Chaudhary</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MSGF</a:t>
                      </a:r>
                      <a:r>
                        <a:rPr lang="en-US" sz="2400" baseline="0" dirty="0" smtClean="0">
                          <a:latin typeface="Times New Roman" panose="02020603050405020304" pitchFamily="18" charset="0"/>
                          <a:cs typeface="Times New Roman" panose="02020603050405020304" pitchFamily="18" charset="0"/>
                        </a:rPr>
                        <a:t> Mumbai </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01 Day</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Nasik</a:t>
                      </a:r>
                      <a:endParaRPr lang="en-IN"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9811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882" y="1345323"/>
            <a:ext cx="11907015" cy="5130427"/>
          </a:xfrm>
        </p:spPr>
        <p:txBody>
          <a:bodyPr>
            <a:noAutofit/>
          </a:bodyPr>
          <a:lstStyle/>
          <a:p>
            <a:r>
              <a:rPr lang="mr-IN" sz="2000" b="1" cap="none" dirty="0"/>
              <a:t/>
            </a:r>
            <a:br>
              <a:rPr lang="mr-IN" sz="2000" b="1" cap="none" dirty="0"/>
            </a:br>
            <a:r>
              <a:rPr lang="mr-IN" sz="2000" b="1" cap="none" dirty="0"/>
              <a:t/>
            </a:r>
            <a:br>
              <a:rPr lang="mr-IN" sz="2000" b="1" cap="none" dirty="0"/>
            </a:br>
            <a:r>
              <a:rPr lang="mr-IN" sz="2000" b="1" cap="none" dirty="0"/>
              <a:t/>
            </a:r>
            <a:br>
              <a:rPr lang="mr-IN" sz="2000" b="1" cap="none" dirty="0"/>
            </a:br>
            <a:r>
              <a:rPr lang="mr-IN" sz="2000" b="1" cap="none" dirty="0"/>
              <a:t/>
            </a:r>
            <a:br>
              <a:rPr lang="mr-IN" sz="2000" b="1" cap="none" dirty="0"/>
            </a:br>
            <a:r>
              <a:rPr lang="mr-IN" sz="2000" b="1" cap="none" dirty="0"/>
              <a:t/>
            </a:r>
            <a:br>
              <a:rPr lang="mr-IN" sz="2000" b="1" cap="none" dirty="0"/>
            </a:br>
            <a:r>
              <a:rPr lang="mr-IN" sz="2000" b="1" cap="none" dirty="0"/>
              <a:t/>
            </a:r>
            <a:br>
              <a:rPr lang="mr-IN" sz="2000" b="1" cap="none" dirty="0"/>
            </a:br>
            <a:r>
              <a:rPr lang="mr-IN" sz="2000" b="1" cap="none" dirty="0"/>
              <a:t/>
            </a:r>
            <a:br>
              <a:rPr lang="mr-IN" sz="2000" b="1" cap="none" dirty="0"/>
            </a:br>
            <a:r>
              <a:rPr lang="mr-IN" sz="2000" b="1" cap="none" dirty="0"/>
              <a:t>		</a:t>
            </a:r>
            <a:br>
              <a:rPr lang="mr-IN" sz="2000" b="1" cap="none" dirty="0"/>
            </a:br>
            <a:r>
              <a:rPr lang="mr-IN" sz="2000" b="1" cap="none" dirty="0"/>
              <a:t/>
            </a:r>
            <a:br>
              <a:rPr lang="mr-IN" sz="2000" b="1" cap="none" dirty="0"/>
            </a:br>
            <a:r>
              <a:rPr lang="mr-IN" sz="2000" b="1" cap="none" dirty="0"/>
              <a:t>		 </a:t>
            </a:r>
            <a:br>
              <a:rPr lang="mr-IN" sz="2000" b="1" cap="none" dirty="0"/>
            </a:br>
            <a:r>
              <a:rPr lang="mr-IN" sz="2000" b="1" cap="none" dirty="0"/>
              <a:t/>
            </a:r>
            <a:br>
              <a:rPr lang="mr-IN" sz="2000" b="1" cap="none" dirty="0"/>
            </a:br>
            <a:r>
              <a:rPr lang="mr-IN" sz="2000" b="1" cap="none" dirty="0"/>
              <a:t/>
            </a:r>
            <a:br>
              <a:rPr lang="mr-IN" sz="2000" b="1" cap="none" dirty="0"/>
            </a:br>
            <a:r>
              <a:rPr lang="mr-IN" sz="2000" b="1" cap="none" dirty="0"/>
              <a:t/>
            </a:r>
            <a:br>
              <a:rPr lang="mr-IN" sz="2000" b="1" cap="none" dirty="0"/>
            </a:br>
            <a:r>
              <a:rPr lang="mr-IN" sz="1600" b="1" cap="none" dirty="0">
                <a:latin typeface="Times New Roman" panose="02020603050405020304" pitchFamily="18" charset="0"/>
              </a:rPr>
              <a:t> </a:t>
            </a:r>
            <a:r>
              <a:rPr lang="en-US" sz="1600" b="1" cap="none" dirty="0">
                <a:latin typeface="Times New Roman" panose="02020603050405020304" pitchFamily="18" charset="0"/>
                <a:cs typeface="Times New Roman" panose="02020603050405020304" pitchFamily="18" charset="0"/>
              </a:rPr>
              <a:t> </a:t>
            </a:r>
            <a:r>
              <a:rPr lang="en-US" sz="1600" b="1" cap="none" dirty="0" smtClean="0">
                <a:latin typeface="Times New Roman" panose="02020603050405020304" pitchFamily="18" charset="0"/>
                <a:cs typeface="Times New Roman" panose="02020603050405020304" pitchFamily="18" charset="0"/>
              </a:rPr>
              <a:t>   </a:t>
            </a:r>
            <a:r>
              <a:rPr lang="mr-IN" sz="1800" b="1" cap="none" dirty="0" smtClean="0">
                <a:latin typeface="Times New Roman" panose="02020603050405020304" pitchFamily="18" charset="0"/>
              </a:rPr>
              <a:t>Ms </a:t>
            </a:r>
            <a:r>
              <a:rPr lang="mr-IN" sz="1800" b="1" cap="none" dirty="0">
                <a:latin typeface="Times New Roman" panose="02020603050405020304" pitchFamily="18" charset="0"/>
              </a:rPr>
              <a:t>Ananya Chaudhary Best Teacher Award 2021-2022 </a:t>
            </a:r>
            <a:r>
              <a:rPr lang="en-US" sz="1800" b="1" cap="none" dirty="0">
                <a:latin typeface="Times New Roman" panose="02020603050405020304" pitchFamily="18" charset="0"/>
                <a:cs typeface="Times New Roman" panose="02020603050405020304" pitchFamily="18" charset="0"/>
              </a:rPr>
              <a:t> </a:t>
            </a:r>
            <a:r>
              <a:rPr lang="en-US" sz="1800" b="1" cap="none" dirty="0" smtClean="0">
                <a:latin typeface="Times New Roman" panose="02020603050405020304" pitchFamily="18" charset="0"/>
                <a:cs typeface="Times New Roman" panose="02020603050405020304" pitchFamily="18" charset="0"/>
              </a:rPr>
              <a:t>     </a:t>
            </a:r>
            <a:r>
              <a:rPr lang="mr-IN" sz="1800" b="1" cap="none" dirty="0" smtClean="0">
                <a:latin typeface="Times New Roman" panose="02020603050405020304" pitchFamily="18" charset="0"/>
              </a:rPr>
              <a:t>Dr </a:t>
            </a:r>
            <a:r>
              <a:rPr lang="mr-IN" sz="1800" b="1" cap="none" dirty="0">
                <a:latin typeface="Times New Roman" panose="02020603050405020304" pitchFamily="18" charset="0"/>
              </a:rPr>
              <a:t>Vaishali Patil – Best Research Paper Award 2023</a:t>
            </a:r>
            <a:endParaRPr lang="en-US" sz="24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9315" y="244366"/>
            <a:ext cx="9321637" cy="560852"/>
          </a:xfrm>
        </p:spPr>
        <p:txBody>
          <a:bodyPr>
            <a:normAutofit/>
          </a:bodyPr>
          <a:lstStyle/>
          <a:p>
            <a:pPr marL="0" indent="0" algn="ctr">
              <a:buNone/>
            </a:pPr>
            <a:r>
              <a:rPr lang="en-US" sz="2800" b="1" dirty="0">
                <a:latin typeface="Times New Roman" panose="02020603050405020304" pitchFamily="18" charset="0"/>
                <a:cs typeface="Times New Roman" panose="02020603050405020304" pitchFamily="18" charset="0"/>
              </a:rPr>
              <a:t>F</a:t>
            </a:r>
            <a:r>
              <a:rPr lang="mr-IN" sz="2800" b="1" dirty="0">
                <a:latin typeface="Times New Roman" panose="02020603050405020304" pitchFamily="18" charset="0"/>
              </a:rPr>
              <a:t>aculty Achievement</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98" y="805218"/>
            <a:ext cx="5611489" cy="48310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323" y="805218"/>
            <a:ext cx="5502920" cy="4831083"/>
          </a:xfrm>
          <a:prstGeom prst="rect">
            <a:avLst/>
          </a:prstGeom>
        </p:spPr>
      </p:pic>
      <p:sp>
        <p:nvSpPr>
          <p:cNvPr id="6" name="Rectangle 5"/>
          <p:cNvSpPr/>
          <p:nvPr/>
        </p:nvSpPr>
        <p:spPr>
          <a:xfrm>
            <a:off x="3717785" y="3244334"/>
            <a:ext cx="4756430" cy="369332"/>
          </a:xfrm>
          <a:prstGeom prst="rect">
            <a:avLst/>
          </a:prstGeom>
        </p:spPr>
        <p:txBody>
          <a:bodyPr wrap="none">
            <a:spAutoFit/>
          </a:bodyPr>
          <a:lstStyle/>
          <a:p>
            <a:pPr algn="ctr"/>
            <a:r>
              <a:rPr lang="en-GB" b="1" dirty="0">
                <a:latin typeface="Times New Roman" panose="02020603050405020304" pitchFamily="18" charset="0"/>
                <a:cs typeface="Times New Roman" panose="02020603050405020304" pitchFamily="18" charset="0"/>
              </a:rPr>
              <a:t>Six Day Certificate Course in Language Skills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836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71" y="1324303"/>
            <a:ext cx="11624441" cy="4582511"/>
          </a:xfrm>
        </p:spPr>
        <p:txBody>
          <a:bodyPr/>
          <a:lstStyle/>
          <a:p>
            <a:r>
              <a:rPr lang="mr-IN" dirty="0"/>
              <a:t/>
            </a:r>
            <a:br>
              <a:rPr lang="mr-IN" dirty="0"/>
            </a:br>
            <a:r>
              <a:rPr lang="mr-IN" dirty="0"/>
              <a:t/>
            </a:r>
            <a:br>
              <a:rPr lang="mr-IN" dirty="0"/>
            </a:br>
            <a:endParaRPr lang="en-US" dirty="0"/>
          </a:p>
        </p:txBody>
      </p:sp>
      <p:sp>
        <p:nvSpPr>
          <p:cNvPr id="3" name="Content Placeholder 2"/>
          <p:cNvSpPr>
            <a:spLocks noGrp="1"/>
          </p:cNvSpPr>
          <p:nvPr>
            <p:ph idx="1"/>
          </p:nvPr>
        </p:nvSpPr>
        <p:spPr>
          <a:xfrm>
            <a:off x="1262280" y="233856"/>
            <a:ext cx="9573885" cy="764628"/>
          </a:xfrm>
        </p:spPr>
        <p:txBody>
          <a:bodyPr>
            <a:noAutofit/>
          </a:bodyPr>
          <a:lstStyle/>
          <a:p>
            <a:pPr marL="0" indent="0" algn="ctr">
              <a:buNone/>
            </a:pPr>
            <a:r>
              <a:rPr lang="en-GB" sz="2800" b="1" dirty="0" smtClean="0">
                <a:latin typeface="Times New Roman" panose="02020603050405020304" pitchFamily="18" charset="0"/>
                <a:cs typeface="Times New Roman" panose="02020603050405020304" pitchFamily="18" charset="0"/>
              </a:rPr>
              <a:t>Result Analysis </a:t>
            </a:r>
            <a:endParaRPr lang="en-US" sz="2800" b="1" dirty="0">
              <a:latin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4077325" y="878043"/>
            <a:ext cx="471983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n-US"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Compulsory English</a:t>
            </a:r>
            <a:r>
              <a:rPr kumimoji="0" lang="mr-IN"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mr-IN" sz="24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mr-IN" sz="2800" b="1" dirty="0">
                <a:latin typeface="Times New Roman" pitchFamily="18" charset="0"/>
                <a:cs typeface="Times New Roman" pitchFamily="18" charset="0"/>
              </a:rPr>
              <a:t>above </a:t>
            </a:r>
            <a:r>
              <a:rPr lang="mr-IN" sz="2800" b="1" dirty="0" smtClean="0">
                <a:latin typeface="Times New Roman" pitchFamily="18" charset="0"/>
                <a:cs typeface="Times New Roman" pitchFamily="18" charset="0"/>
              </a:rPr>
              <a:t>85</a:t>
            </a:r>
            <a:r>
              <a:rPr lang="mr-IN" sz="28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hart 7"/>
          <p:cNvGraphicFramePr/>
          <p:nvPr>
            <p:extLst>
              <p:ext uri="{D42A27DB-BD31-4B8C-83A1-F6EECF244321}">
                <p14:modId xmlns:p14="http://schemas.microsoft.com/office/powerpoint/2010/main" val="3392517764"/>
              </p:ext>
            </p:extLst>
          </p:nvPr>
        </p:nvGraphicFramePr>
        <p:xfrm>
          <a:off x="929391" y="1473958"/>
          <a:ext cx="10687986" cy="4446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9653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0" y="232012"/>
            <a:ext cx="7525062" cy="655092"/>
          </a:xfrm>
        </p:spPr>
        <p:txBody>
          <a:bodyPr>
            <a:normAutofit/>
          </a:bodyPr>
          <a:lstStyle/>
          <a:p>
            <a:pPr algn="ctr"/>
            <a:r>
              <a:rPr lang="en-US" sz="2800" b="1" cap="none" dirty="0" smtClean="0">
                <a:latin typeface="Times New Roman" pitchFamily="18" charset="0"/>
                <a:cs typeface="Times New Roman" pitchFamily="18" charset="0"/>
              </a:rPr>
              <a:t>Result Analysis</a:t>
            </a:r>
            <a:endParaRPr lang="en-US" sz="2800" b="1" cap="none" dirty="0">
              <a:latin typeface="Times New Roman" pitchFamily="18" charset="0"/>
              <a:cs typeface="Times New Roman" pitchFamily="18" charset="0"/>
            </a:endParaRPr>
          </a:p>
        </p:txBody>
      </p:sp>
      <p:sp>
        <p:nvSpPr>
          <p:cNvPr id="3" name="Content Placeholder 2"/>
          <p:cNvSpPr>
            <a:spLocks noGrp="1"/>
          </p:cNvSpPr>
          <p:nvPr>
            <p:ph idx="1"/>
          </p:nvPr>
        </p:nvSpPr>
        <p:spPr>
          <a:xfrm>
            <a:off x="406400" y="887105"/>
            <a:ext cx="11582400" cy="5193022"/>
          </a:xfrm>
        </p:spPr>
        <p:txBody>
          <a:bodyPr>
            <a:normAutofit/>
          </a:bodyPr>
          <a:lstStyle/>
          <a:p>
            <a:pPr algn="ctr">
              <a:buNone/>
            </a:pPr>
            <a:r>
              <a:rPr lang="en-US" sz="2400" b="1" u="sng" dirty="0" smtClean="0">
                <a:latin typeface="Times New Roman" pitchFamily="18" charset="0"/>
                <a:cs typeface="Times New Roman" pitchFamily="18" charset="0"/>
              </a:rPr>
              <a:t>Additional English</a:t>
            </a:r>
            <a:r>
              <a:rPr lang="mr-IN" sz="2400" b="1" u="sng" dirty="0" smtClean="0">
                <a:latin typeface="Times New Roman" pitchFamily="18" charset="0"/>
                <a:cs typeface="Times New Roman" pitchFamily="18" charset="0"/>
              </a:rPr>
              <a:t>:</a:t>
            </a:r>
            <a:r>
              <a:rPr lang="mr-IN" sz="2400" b="1" dirty="0" smtClean="0">
                <a:latin typeface="Times New Roman" pitchFamily="18" charset="0"/>
                <a:cs typeface="Times New Roman" pitchFamily="18" charset="0"/>
              </a:rPr>
              <a:t> above 95%</a:t>
            </a:r>
            <a:endParaRPr lang="en-US" sz="2400" b="1" dirty="0" smtClean="0">
              <a:latin typeface="Times New Roman" pitchFamily="18" charset="0"/>
              <a:cs typeface="Times New Roman" pitchFamily="18" charset="0"/>
            </a:endParaRPr>
          </a:p>
          <a:p>
            <a:pPr algn="ctr">
              <a:buNone/>
            </a:pPr>
            <a:endParaRPr lang="en-US" sz="2400" b="1" u="sng" dirty="0"/>
          </a:p>
        </p:txBody>
      </p:sp>
      <p:graphicFrame>
        <p:nvGraphicFramePr>
          <p:cNvPr id="4" name="Chart 3"/>
          <p:cNvGraphicFramePr/>
          <p:nvPr>
            <p:extLst>
              <p:ext uri="{D42A27DB-BD31-4B8C-83A1-F6EECF244321}">
                <p14:modId xmlns:p14="http://schemas.microsoft.com/office/powerpoint/2010/main" val="262703225"/>
              </p:ext>
            </p:extLst>
          </p:nvPr>
        </p:nvGraphicFramePr>
        <p:xfrm>
          <a:off x="689547" y="1663908"/>
          <a:ext cx="10747947" cy="43959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46841"/>
            <a:ext cx="9510822" cy="735725"/>
          </a:xfrm>
        </p:spPr>
        <p:txBody>
          <a:bodyPr>
            <a:normAutofit/>
          </a:bodyPr>
          <a:lstStyle/>
          <a:p>
            <a:pPr algn="ctr"/>
            <a:r>
              <a:rPr lang="en-GB" sz="2800" b="1" cap="none" dirty="0" smtClean="0">
                <a:solidFill>
                  <a:schemeClr val="tx1"/>
                </a:solidFill>
                <a:latin typeface="Times New Roman" panose="02020603050405020304" pitchFamily="18" charset="0"/>
                <a:cs typeface="Times New Roman" panose="02020603050405020304" pitchFamily="18" charset="0"/>
              </a:rPr>
              <a:t>Future Plans</a:t>
            </a:r>
            <a:endParaRPr lang="en-US" sz="2800" b="1" cap="none"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18866" y="1082566"/>
            <a:ext cx="11113304" cy="3803333"/>
          </a:xfrm>
        </p:spPr>
        <p:txBody>
          <a:bodyPr>
            <a:noAutofit/>
          </a:bodyPr>
          <a:lstStyle/>
          <a:p>
            <a:pPr marL="342900" indent="-342900" algn="l"/>
            <a:r>
              <a:rPr lang="en-GB" sz="3200" b="1" dirty="0" smtClean="0">
                <a:solidFill>
                  <a:schemeClr val="tx1"/>
                </a:solidFill>
                <a:latin typeface="Times New Roman" pitchFamily="18" charset="0"/>
                <a:cs typeface="Times New Roman" pitchFamily="18" charset="0"/>
              </a:rPr>
              <a:t>Guest lectures   </a:t>
            </a:r>
            <a:endParaRPr lang="en-GB" sz="3200" b="1" dirty="0">
              <a:solidFill>
                <a:schemeClr val="tx1"/>
              </a:solidFill>
              <a:latin typeface="Times New Roman" pitchFamily="18" charset="0"/>
              <a:cs typeface="Times New Roman" pitchFamily="18" charset="0"/>
            </a:endParaRPr>
          </a:p>
          <a:p>
            <a:pPr indent="-342900" algn="l"/>
            <a:r>
              <a:rPr lang="en-GB" sz="3200" b="1" dirty="0" smtClean="0">
                <a:solidFill>
                  <a:schemeClr val="tx1"/>
                </a:solidFill>
                <a:latin typeface="Times New Roman" pitchFamily="18" charset="0"/>
                <a:cs typeface="Times New Roman" pitchFamily="18" charset="0"/>
              </a:rPr>
              <a:t>Workshops: </a:t>
            </a:r>
            <a:r>
              <a:rPr lang="en-GB" sz="2800" b="1" dirty="0" smtClean="0">
                <a:solidFill>
                  <a:schemeClr val="tx1"/>
                </a:solidFill>
                <a:latin typeface="Times New Roman" pitchFamily="18" charset="0"/>
                <a:cs typeface="Times New Roman" pitchFamily="18" charset="0"/>
              </a:rPr>
              <a:t>Soft Skills</a:t>
            </a:r>
          </a:p>
          <a:p>
            <a:pPr indent="-342900" algn="l"/>
            <a:r>
              <a:rPr lang="en-GB" sz="2800" b="1" dirty="0" smtClean="0">
                <a:solidFill>
                  <a:schemeClr val="tx1"/>
                </a:solidFill>
                <a:latin typeface="Times New Roman" pitchFamily="18" charset="0"/>
                <a:cs typeface="Times New Roman" pitchFamily="18" charset="0"/>
              </a:rPr>
              <a:t>Visits to</a:t>
            </a:r>
            <a:r>
              <a:rPr lang="en-GB" sz="3200" b="1" dirty="0" smtClean="0">
                <a:solidFill>
                  <a:schemeClr val="tx1"/>
                </a:solidFill>
                <a:latin typeface="Times New Roman" pitchFamily="18" charset="0"/>
                <a:cs typeface="Times New Roman" pitchFamily="18" charset="0"/>
              </a:rPr>
              <a:t> </a:t>
            </a:r>
            <a:r>
              <a:rPr lang="en-GB" sz="2000" b="1" dirty="0" smtClean="0">
                <a:solidFill>
                  <a:schemeClr val="tx1"/>
                </a:solidFill>
                <a:latin typeface="Times New Roman" pitchFamily="18" charset="0"/>
                <a:cs typeface="Times New Roman" pitchFamily="18" charset="0"/>
              </a:rPr>
              <a:t>(with an aim to acquaint with language and communication practiced)</a:t>
            </a:r>
            <a:r>
              <a:rPr lang="en-GB" sz="3200" b="1" dirty="0" smtClean="0">
                <a:solidFill>
                  <a:schemeClr val="tx1"/>
                </a:solidFill>
                <a:latin typeface="Times New Roman" pitchFamily="18" charset="0"/>
                <a:cs typeface="Times New Roman" pitchFamily="18" charset="0"/>
              </a:rPr>
              <a:t>:</a:t>
            </a:r>
            <a:r>
              <a:rPr lang="en-GB" sz="4400" b="1" dirty="0" smtClean="0">
                <a:solidFill>
                  <a:schemeClr val="tx1"/>
                </a:solidFill>
                <a:latin typeface="Times New Roman" pitchFamily="18" charset="0"/>
                <a:cs typeface="Times New Roman" pitchFamily="18" charset="0"/>
              </a:rPr>
              <a:t> </a:t>
            </a:r>
            <a:endParaRPr lang="en-US" sz="2600" b="1" dirty="0" smtClean="0">
              <a:solidFill>
                <a:schemeClr val="tx1"/>
              </a:solidFill>
              <a:latin typeface="Times New Roman" pitchFamily="18" charset="0"/>
              <a:cs typeface="Times New Roman" pitchFamily="18" charset="0"/>
            </a:endParaRPr>
          </a:p>
          <a:p>
            <a:pPr marL="2171700" lvl="4" indent="-342900" algn="l">
              <a:buFont typeface="Wingdings" pitchFamily="2" charset="2"/>
              <a:buChar char="§"/>
            </a:pPr>
            <a:r>
              <a:rPr lang="en-US" sz="2400" b="1" dirty="0" err="1" smtClean="0">
                <a:solidFill>
                  <a:schemeClr val="tx1"/>
                </a:solidFill>
                <a:latin typeface="Times New Roman" pitchFamily="18" charset="0"/>
                <a:cs typeface="Times New Roman" pitchFamily="18" charset="0"/>
              </a:rPr>
              <a:t>Deptt</a:t>
            </a:r>
            <a:r>
              <a:rPr lang="en-US" sz="2400" b="1" dirty="0" smtClean="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of Communication and </a:t>
            </a:r>
            <a:r>
              <a:rPr lang="en-US" sz="2400" b="1" dirty="0" smtClean="0">
                <a:solidFill>
                  <a:schemeClr val="tx1"/>
                </a:solidFill>
                <a:latin typeface="Times New Roman" pitchFamily="18" charset="0"/>
                <a:cs typeface="Times New Roman" pitchFamily="18" charset="0"/>
              </a:rPr>
              <a:t>Journalism HPT College</a:t>
            </a:r>
            <a:endParaRPr lang="en-US" sz="2400" b="1" dirty="0">
              <a:solidFill>
                <a:schemeClr val="tx1"/>
              </a:solidFill>
              <a:latin typeface="Times New Roman" pitchFamily="18" charset="0"/>
              <a:cs typeface="Times New Roman" pitchFamily="18" charset="0"/>
            </a:endParaRPr>
          </a:p>
          <a:p>
            <a:pPr marL="2171700" lvl="4" indent="-342900" algn="l">
              <a:buFont typeface="Wingdings" pitchFamily="2" charset="2"/>
              <a:buChar char="§"/>
            </a:pPr>
            <a:r>
              <a:rPr lang="en-US" sz="2400" b="1" dirty="0" smtClean="0">
                <a:solidFill>
                  <a:schemeClr val="tx1"/>
                </a:solidFill>
                <a:latin typeface="Times New Roman" pitchFamily="18" charset="0"/>
                <a:cs typeface="Times New Roman" pitchFamily="18" charset="0"/>
              </a:rPr>
              <a:t>Language Academy </a:t>
            </a:r>
          </a:p>
          <a:p>
            <a:pPr marL="2171700" lvl="4" indent="-342900" algn="l">
              <a:buFont typeface="Wingdings" pitchFamily="2" charset="2"/>
              <a:buChar char="§"/>
            </a:pPr>
            <a:r>
              <a:rPr lang="en-US" sz="2400" b="1" dirty="0">
                <a:solidFill>
                  <a:schemeClr val="tx1"/>
                </a:solidFill>
                <a:latin typeface="Times New Roman" pitchFamily="18" charset="0"/>
                <a:cs typeface="Times New Roman" pitchFamily="18" charset="0"/>
              </a:rPr>
              <a:t>Commercial Bank</a:t>
            </a:r>
          </a:p>
          <a:p>
            <a:pPr marL="2171700" lvl="4" indent="-342900" algn="l">
              <a:buFont typeface="Wingdings" pitchFamily="2" charset="2"/>
              <a:buChar char="§"/>
            </a:pPr>
            <a:r>
              <a:rPr lang="en-US" sz="2400" b="1" dirty="0" smtClean="0">
                <a:solidFill>
                  <a:schemeClr val="tx1"/>
                </a:solidFill>
                <a:latin typeface="Times New Roman" pitchFamily="18" charset="0"/>
                <a:cs typeface="Times New Roman" pitchFamily="18" charset="0"/>
              </a:rPr>
              <a:t>Corporate Office</a:t>
            </a:r>
          </a:p>
        </p:txBody>
      </p:sp>
    </p:spTree>
    <p:extLst>
      <p:ext uri="{BB962C8B-B14F-4D97-AF65-F5344CB8AC3E}">
        <p14:creationId xmlns:p14="http://schemas.microsoft.com/office/powerpoint/2010/main" val="2562054842"/>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2571" y="1874761"/>
            <a:ext cx="5285619" cy="2515810"/>
          </a:xfrm>
        </p:spPr>
        <p:txBody>
          <a:bodyPr>
            <a:normAutofit/>
          </a:bodyPr>
          <a:lstStyle/>
          <a:p>
            <a:pPr algn="r"/>
            <a:r>
              <a:rPr lang="en-GB" b="1" dirty="0">
                <a:latin typeface="Times New Roman" panose="02020603050405020304" pitchFamily="18" charset="0"/>
                <a:cs typeface="Times New Roman" panose="02020603050405020304" pitchFamily="18" charset="0"/>
              </a:rPr>
              <a:t>THANK YOU</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65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1582400" cy="627797"/>
          </a:xfrm>
        </p:spPr>
        <p:txBody>
          <a:bodyPr>
            <a:normAutofit/>
          </a:bodyPr>
          <a:lstStyle/>
          <a:p>
            <a:pPr algn="ctr"/>
            <a:r>
              <a:rPr lang="en-US" sz="2800" b="1" cap="none" dirty="0" smtClean="0">
                <a:latin typeface="Times New Roman" panose="02020603050405020304" pitchFamily="18" charset="0"/>
                <a:cs typeface="Times New Roman" panose="02020603050405020304" pitchFamily="18" charset="0"/>
              </a:rPr>
              <a:t>SWOC Analysis</a:t>
            </a:r>
            <a:endParaRPr lang="en-US" sz="2800" b="1" cap="none"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7016266"/>
              </p:ext>
            </p:extLst>
          </p:nvPr>
        </p:nvGraphicFramePr>
        <p:xfrm>
          <a:off x="464948" y="627798"/>
          <a:ext cx="11344759" cy="5707254"/>
        </p:xfrm>
        <a:graphic>
          <a:graphicData uri="http://schemas.openxmlformats.org/drawingml/2006/table">
            <a:tbl>
              <a:tblPr firstRow="1" firstCol="1" bandRow="1">
                <a:tableStyleId>{5C22544A-7EE6-4342-B048-85BDC9FD1C3A}</a:tableStyleId>
              </a:tblPr>
              <a:tblGrid>
                <a:gridCol w="5671980"/>
                <a:gridCol w="5672779"/>
              </a:tblGrid>
              <a:tr h="547083">
                <a:tc>
                  <a:txBody>
                    <a:bodyPr/>
                    <a:lstStyle/>
                    <a:p>
                      <a:pPr marL="0" marR="0" algn="ctr">
                        <a:lnSpc>
                          <a:spcPct val="107000"/>
                        </a:lnSpc>
                        <a:spcBef>
                          <a:spcPts val="0"/>
                        </a:spcBef>
                        <a:spcAft>
                          <a:spcPts val="0"/>
                        </a:spcAft>
                      </a:pPr>
                      <a:r>
                        <a:rPr lang="en-GB" sz="2400" b="1" dirty="0">
                          <a:solidFill>
                            <a:srgbClr val="0070C0"/>
                          </a:solidFill>
                          <a:effectLst/>
                          <a:latin typeface="Times New Roman" pitchFamily="18" charset="0"/>
                          <a:cs typeface="Times New Roman" pitchFamily="18" charset="0"/>
                        </a:rPr>
                        <a:t>Strengths</a:t>
                      </a:r>
                      <a:endParaRPr lang="en-US" sz="2000" b="1" dirty="0">
                        <a:solidFill>
                          <a:srgbClr val="0070C0"/>
                        </a:solidFill>
                        <a:effectLst/>
                        <a:latin typeface="Times New Roman" pitchFamily="18" charset="0"/>
                        <a:ea typeface="Calibri"/>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GB" sz="2400" b="1" dirty="0">
                          <a:solidFill>
                            <a:srgbClr val="0070C0"/>
                          </a:solidFill>
                          <a:effectLst/>
                          <a:latin typeface="Times New Roman" pitchFamily="18" charset="0"/>
                          <a:cs typeface="Times New Roman" pitchFamily="18" charset="0"/>
                        </a:rPr>
                        <a:t>Weakness</a:t>
                      </a:r>
                      <a:endParaRPr lang="en-US" sz="2000" b="1" dirty="0">
                        <a:solidFill>
                          <a:srgbClr val="0070C0"/>
                        </a:solidFill>
                        <a:effectLst/>
                        <a:latin typeface="Times New Roman" pitchFamily="18" charset="0"/>
                        <a:ea typeface="Calibri"/>
                        <a:cs typeface="Times New Roman" pitchFamily="18" charset="0"/>
                      </a:endParaRPr>
                    </a:p>
                  </a:txBody>
                  <a:tcPr marL="68580" marR="68580" marT="0" marB="0"/>
                </a:tc>
              </a:tr>
              <a:tr h="2150465">
                <a:tc>
                  <a:txBody>
                    <a:bodyPr/>
                    <a:lstStyle/>
                    <a:p>
                      <a:pPr marL="342900" marR="0" indent="-342900">
                        <a:lnSpc>
                          <a:spcPct val="107000"/>
                        </a:lnSpc>
                        <a:spcBef>
                          <a:spcPts val="0"/>
                        </a:spcBef>
                        <a:spcAft>
                          <a:spcPts val="0"/>
                        </a:spcAft>
                        <a:buFont typeface="Arial" pitchFamily="34" charset="0"/>
                        <a:buChar char="•"/>
                      </a:pPr>
                      <a:r>
                        <a:rPr lang="en-GB" sz="1800" dirty="0" smtClean="0">
                          <a:effectLst/>
                          <a:latin typeface="Times New Roman" pitchFamily="18" charset="0"/>
                          <a:cs typeface="Times New Roman" pitchFamily="18" charset="0"/>
                        </a:rPr>
                        <a:t>Access to all First Year students</a:t>
                      </a:r>
                      <a:r>
                        <a:rPr lang="en-GB" sz="1800" baseline="0" dirty="0" smtClean="0">
                          <a:effectLst/>
                          <a:latin typeface="Times New Roman" pitchFamily="18" charset="0"/>
                          <a:cs typeface="Times New Roman" pitchFamily="18" charset="0"/>
                        </a:rPr>
                        <a:t> as the subject is compulsory</a:t>
                      </a:r>
                    </a:p>
                    <a:p>
                      <a:pPr marL="342900" marR="0" indent="-342900">
                        <a:lnSpc>
                          <a:spcPct val="107000"/>
                        </a:lnSpc>
                        <a:spcBef>
                          <a:spcPts val="0"/>
                        </a:spcBef>
                        <a:spcAft>
                          <a:spcPts val="0"/>
                        </a:spcAft>
                        <a:buFont typeface="Arial" pitchFamily="34" charset="0"/>
                        <a:buChar char="•"/>
                      </a:pPr>
                      <a:r>
                        <a:rPr lang="en-GB" sz="1800" dirty="0" smtClean="0">
                          <a:effectLst/>
                          <a:latin typeface="Times New Roman" pitchFamily="18" charset="0"/>
                          <a:cs typeface="Times New Roman" pitchFamily="18" charset="0"/>
                        </a:rPr>
                        <a:t>Strong </a:t>
                      </a:r>
                      <a:r>
                        <a:rPr lang="en-GB" sz="1800" dirty="0">
                          <a:effectLst/>
                          <a:latin typeface="Times New Roman" pitchFamily="18" charset="0"/>
                          <a:cs typeface="Times New Roman" pitchFamily="18" charset="0"/>
                        </a:rPr>
                        <a:t>Communication platform for the upcoming entrepreneurs</a:t>
                      </a:r>
                      <a:endParaRPr lang="en-US" sz="1600" dirty="0">
                        <a:effectLst/>
                        <a:latin typeface="Times New Roman" pitchFamily="18" charset="0"/>
                        <a:cs typeface="Times New Roman" pitchFamily="18" charset="0"/>
                      </a:endParaRPr>
                    </a:p>
                    <a:p>
                      <a:pPr marL="342900" marR="0" indent="-342900">
                        <a:lnSpc>
                          <a:spcPct val="107000"/>
                        </a:lnSpc>
                        <a:spcBef>
                          <a:spcPts val="0"/>
                        </a:spcBef>
                        <a:spcAft>
                          <a:spcPts val="0"/>
                        </a:spcAft>
                        <a:buFont typeface="Arial" pitchFamily="34" charset="0"/>
                        <a:buChar char="•"/>
                      </a:pPr>
                      <a:r>
                        <a:rPr lang="en-GB" sz="1800" dirty="0">
                          <a:effectLst/>
                          <a:latin typeface="Times New Roman" pitchFamily="18" charset="0"/>
                          <a:cs typeface="Times New Roman" pitchFamily="18" charset="0"/>
                        </a:rPr>
                        <a:t>English as lingua franca opening up global </a:t>
                      </a:r>
                      <a:r>
                        <a:rPr lang="en-GB" sz="1800" dirty="0" smtClean="0">
                          <a:effectLst/>
                          <a:latin typeface="Times New Roman" pitchFamily="18" charset="0"/>
                          <a:cs typeface="Times New Roman" pitchFamily="18" charset="0"/>
                        </a:rPr>
                        <a:t>markets </a:t>
                      </a:r>
                      <a:endParaRPr lang="en-US" sz="1600" dirty="0">
                        <a:effectLst/>
                        <a:latin typeface="Times New Roman" pitchFamily="18" charset="0"/>
                        <a:cs typeface="Times New Roman" pitchFamily="18" charset="0"/>
                      </a:endParaRPr>
                    </a:p>
                    <a:p>
                      <a:pPr marL="342900" marR="0" indent="-342900">
                        <a:lnSpc>
                          <a:spcPct val="107000"/>
                        </a:lnSpc>
                        <a:spcBef>
                          <a:spcPts val="0"/>
                        </a:spcBef>
                        <a:spcAft>
                          <a:spcPts val="0"/>
                        </a:spcAft>
                        <a:buFont typeface="Arial" pitchFamily="34" charset="0"/>
                        <a:buChar char="•"/>
                      </a:pPr>
                      <a:r>
                        <a:rPr lang="en-GB" sz="1800" dirty="0">
                          <a:effectLst/>
                          <a:latin typeface="Times New Roman" pitchFamily="18" charset="0"/>
                          <a:cs typeface="Times New Roman" pitchFamily="18" charset="0"/>
                        </a:rPr>
                        <a:t>Literary texts with social and cultural </a:t>
                      </a:r>
                      <a:r>
                        <a:rPr lang="en-GB" sz="1800" dirty="0" smtClean="0">
                          <a:effectLst/>
                          <a:latin typeface="Times New Roman" pitchFamily="18" charset="0"/>
                          <a:cs typeface="Times New Roman" pitchFamily="18" charset="0"/>
                        </a:rPr>
                        <a:t>sensibilities</a:t>
                      </a:r>
                    </a:p>
                    <a:p>
                      <a:pPr marL="342900" marR="0" indent="-342900">
                        <a:lnSpc>
                          <a:spcPct val="107000"/>
                        </a:lnSpc>
                        <a:spcBef>
                          <a:spcPts val="0"/>
                        </a:spcBef>
                        <a:spcAft>
                          <a:spcPts val="0"/>
                        </a:spcAft>
                        <a:buFont typeface="Arial" pitchFamily="34" charset="0"/>
                        <a:buChar char="•"/>
                      </a:pPr>
                      <a:r>
                        <a:rPr lang="en-GB" sz="1600" dirty="0" smtClean="0">
                          <a:effectLst/>
                          <a:latin typeface="Times New Roman" pitchFamily="18" charset="0"/>
                          <a:cs typeface="Times New Roman" pitchFamily="18" charset="0"/>
                        </a:rPr>
                        <a:t>Access to quality language and literature learning resources </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342900" marR="0" indent="-342900" algn="l" defTabSz="914400" rtl="0" eaLnBrk="1" fontAlgn="auto" latinLnBrk="0" hangingPunct="1">
                        <a:lnSpc>
                          <a:spcPct val="107000"/>
                        </a:lnSpc>
                        <a:spcBef>
                          <a:spcPts val="0"/>
                        </a:spcBef>
                        <a:spcAft>
                          <a:spcPts val="0"/>
                        </a:spcAft>
                        <a:buClrTx/>
                        <a:buSzTx/>
                        <a:buFont typeface="Arial" pitchFamily="34" charset="0"/>
                        <a:buChar char="•"/>
                        <a:tabLst/>
                        <a:defRPr/>
                      </a:pPr>
                      <a:r>
                        <a:rPr lang="en-GB" sz="1800" dirty="0" smtClean="0">
                          <a:effectLst/>
                          <a:latin typeface="Times New Roman" pitchFamily="18" charset="0"/>
                          <a:cs typeface="Times New Roman" pitchFamily="18" charset="0"/>
                        </a:rPr>
                        <a:t>Subject prescribed</a:t>
                      </a:r>
                      <a:r>
                        <a:rPr lang="en-GB" sz="1800" baseline="0" dirty="0" smtClean="0">
                          <a:effectLst/>
                          <a:latin typeface="Times New Roman" pitchFamily="18" charset="0"/>
                          <a:cs typeface="Times New Roman" pitchFamily="18" charset="0"/>
                        </a:rPr>
                        <a:t> only at the First Year level so n</a:t>
                      </a:r>
                      <a:r>
                        <a:rPr lang="en-GB" sz="1600" dirty="0" smtClean="0">
                          <a:effectLst/>
                          <a:latin typeface="Times New Roman" pitchFamily="18" charset="0"/>
                          <a:cs typeface="Times New Roman" pitchFamily="18" charset="0"/>
                        </a:rPr>
                        <a:t>o access to</a:t>
                      </a:r>
                      <a:r>
                        <a:rPr lang="en-GB" sz="1600" baseline="0" dirty="0" smtClean="0">
                          <a:effectLst/>
                          <a:latin typeface="Times New Roman" pitchFamily="18" charset="0"/>
                          <a:cs typeface="Times New Roman" pitchFamily="18" charset="0"/>
                        </a:rPr>
                        <a:t> the Second and Third Year students</a:t>
                      </a:r>
                      <a:endParaRPr lang="en-GB" sz="1800" dirty="0" smtClean="0">
                        <a:effectLst/>
                        <a:latin typeface="Times New Roman" pitchFamily="18" charset="0"/>
                        <a:cs typeface="Times New Roman" pitchFamily="18" charset="0"/>
                      </a:endParaRPr>
                    </a:p>
                    <a:p>
                      <a:pPr marL="342900" marR="0" indent="-342900" algn="l" defTabSz="914400" rtl="0" eaLnBrk="1" fontAlgn="auto" latinLnBrk="0" hangingPunct="1">
                        <a:lnSpc>
                          <a:spcPct val="107000"/>
                        </a:lnSpc>
                        <a:spcBef>
                          <a:spcPts val="0"/>
                        </a:spcBef>
                        <a:spcAft>
                          <a:spcPts val="0"/>
                        </a:spcAft>
                        <a:buClrTx/>
                        <a:buSzTx/>
                        <a:buFont typeface="Arial" pitchFamily="34" charset="0"/>
                        <a:buChar char="•"/>
                        <a:tabLst/>
                        <a:defRPr/>
                      </a:pPr>
                      <a:r>
                        <a:rPr lang="en-GB" sz="1800" dirty="0" smtClean="0">
                          <a:effectLst/>
                          <a:latin typeface="Times New Roman" pitchFamily="18" charset="0"/>
                          <a:cs typeface="Times New Roman" pitchFamily="18" charset="0"/>
                        </a:rPr>
                        <a:t>Language </a:t>
                      </a:r>
                      <a:r>
                        <a:rPr lang="en-GB" sz="1800" dirty="0">
                          <a:effectLst/>
                          <a:latin typeface="Times New Roman" pitchFamily="18" charset="0"/>
                          <a:cs typeface="Times New Roman" pitchFamily="18" charset="0"/>
                        </a:rPr>
                        <a:t>barrier for non-native speakers in terms of commerce related interactions </a:t>
                      </a:r>
                      <a:r>
                        <a:rPr lang="en-GB" sz="1800" dirty="0" smtClean="0">
                          <a:effectLst/>
                          <a:latin typeface="Times New Roman" pitchFamily="18" charset="0"/>
                          <a:cs typeface="Times New Roman" pitchFamily="18" charset="0"/>
                        </a:rPr>
                        <a:t>vis-à-vis large </a:t>
                      </a:r>
                      <a:r>
                        <a:rPr lang="en-GB" sz="1800" dirty="0">
                          <a:effectLst/>
                          <a:latin typeface="Times New Roman" pitchFamily="18" charset="0"/>
                          <a:cs typeface="Times New Roman" pitchFamily="18" charset="0"/>
                        </a:rPr>
                        <a:t>number of </a:t>
                      </a:r>
                      <a:r>
                        <a:rPr lang="en-GB" sz="1800" dirty="0" smtClean="0">
                          <a:effectLst/>
                          <a:latin typeface="Times New Roman" pitchFamily="18" charset="0"/>
                          <a:cs typeface="Times New Roman" pitchFamily="18" charset="0"/>
                        </a:rPr>
                        <a:t>students in classrooms </a:t>
                      </a:r>
                    </a:p>
                  </a:txBody>
                  <a:tcPr marL="68580" marR="68580" marT="0" marB="0"/>
                </a:tc>
              </a:tr>
              <a:tr h="547083">
                <a:tc>
                  <a:txBody>
                    <a:bodyPr/>
                    <a:lstStyle/>
                    <a:p>
                      <a:pPr marL="0" marR="0" algn="ctr">
                        <a:lnSpc>
                          <a:spcPct val="107000"/>
                        </a:lnSpc>
                        <a:spcBef>
                          <a:spcPts val="0"/>
                        </a:spcBef>
                        <a:spcAft>
                          <a:spcPts val="0"/>
                        </a:spcAft>
                      </a:pPr>
                      <a:r>
                        <a:rPr lang="en-GB" sz="2400" dirty="0">
                          <a:solidFill>
                            <a:srgbClr val="0070C0"/>
                          </a:solidFill>
                          <a:effectLst/>
                          <a:latin typeface="Times New Roman" pitchFamily="18" charset="0"/>
                          <a:cs typeface="Times New Roman" pitchFamily="18" charset="0"/>
                        </a:rPr>
                        <a:t>Opportunities </a:t>
                      </a:r>
                      <a:endParaRPr lang="en-US" sz="2000" dirty="0">
                        <a:solidFill>
                          <a:srgbClr val="0070C0"/>
                        </a:solidFill>
                        <a:effectLst/>
                        <a:latin typeface="Times New Roman" pitchFamily="18" charset="0"/>
                        <a:ea typeface="Calibri"/>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GB" sz="2400" b="1" dirty="0" smtClean="0">
                          <a:solidFill>
                            <a:srgbClr val="0070C0"/>
                          </a:solidFill>
                          <a:effectLst/>
                          <a:latin typeface="Times New Roman" pitchFamily="18" charset="0"/>
                          <a:cs typeface="Times New Roman" pitchFamily="18" charset="0"/>
                        </a:rPr>
                        <a:t>Challenges</a:t>
                      </a:r>
                      <a:endParaRPr lang="en-US" sz="2000" b="1" dirty="0">
                        <a:solidFill>
                          <a:srgbClr val="0070C0"/>
                        </a:solidFill>
                        <a:effectLst/>
                        <a:latin typeface="Times New Roman" pitchFamily="18" charset="0"/>
                        <a:ea typeface="Calibri"/>
                        <a:cs typeface="Times New Roman" pitchFamily="18" charset="0"/>
                      </a:endParaRPr>
                    </a:p>
                  </a:txBody>
                  <a:tcPr marL="68580" marR="68580" marT="0" marB="0"/>
                </a:tc>
              </a:tr>
              <a:tr h="2462623">
                <a:tc>
                  <a:txBody>
                    <a:bodyPr/>
                    <a:lstStyle/>
                    <a:p>
                      <a:pPr marL="342900" marR="0" indent="-342900">
                        <a:lnSpc>
                          <a:spcPct val="107000"/>
                        </a:lnSpc>
                        <a:spcBef>
                          <a:spcPts val="0"/>
                        </a:spcBef>
                        <a:spcAft>
                          <a:spcPts val="0"/>
                        </a:spcAft>
                        <a:buFont typeface="Arial" pitchFamily="34" charset="0"/>
                        <a:buChar char="•"/>
                      </a:pPr>
                      <a:r>
                        <a:rPr lang="en-GB" sz="1800" dirty="0">
                          <a:effectLst/>
                          <a:latin typeface="Times New Roman" pitchFamily="18" charset="0"/>
                          <a:cs typeface="Times New Roman" pitchFamily="18" charset="0"/>
                        </a:rPr>
                        <a:t>Language enhancement programmes and workshops to improve the students’ proficiency </a:t>
                      </a:r>
                      <a:r>
                        <a:rPr lang="en-GB" sz="1800" dirty="0" smtClean="0">
                          <a:effectLst/>
                          <a:latin typeface="Times New Roman" pitchFamily="18" charset="0"/>
                          <a:cs typeface="Times New Roman" pitchFamily="18" charset="0"/>
                        </a:rPr>
                        <a:t>so as </a:t>
                      </a:r>
                      <a:r>
                        <a:rPr lang="en-GB" sz="1800" dirty="0">
                          <a:effectLst/>
                          <a:latin typeface="Times New Roman" pitchFamily="18" charset="0"/>
                          <a:cs typeface="Times New Roman" pitchFamily="18" charset="0"/>
                        </a:rPr>
                        <a:t>to bridge the </a:t>
                      </a:r>
                      <a:r>
                        <a:rPr lang="en-GB" sz="1800" dirty="0" smtClean="0">
                          <a:effectLst/>
                          <a:latin typeface="Times New Roman" pitchFamily="18" charset="0"/>
                          <a:cs typeface="Times New Roman" pitchFamily="18" charset="0"/>
                        </a:rPr>
                        <a:t>gap</a:t>
                      </a:r>
                      <a:endParaRPr lang="en-US" sz="1600" dirty="0">
                        <a:effectLst/>
                        <a:latin typeface="Times New Roman" pitchFamily="18" charset="0"/>
                        <a:cs typeface="Times New Roman" pitchFamily="18" charset="0"/>
                      </a:endParaRPr>
                    </a:p>
                    <a:p>
                      <a:pPr marL="342900" marR="0" indent="-342900">
                        <a:lnSpc>
                          <a:spcPct val="107000"/>
                        </a:lnSpc>
                        <a:spcBef>
                          <a:spcPts val="0"/>
                        </a:spcBef>
                        <a:spcAft>
                          <a:spcPts val="0"/>
                        </a:spcAft>
                        <a:buFont typeface="Arial" pitchFamily="34" charset="0"/>
                        <a:buChar char="•"/>
                      </a:pPr>
                      <a:r>
                        <a:rPr lang="en-GB" sz="1800" dirty="0">
                          <a:effectLst/>
                          <a:latin typeface="Times New Roman" pitchFamily="18" charset="0"/>
                          <a:cs typeface="Times New Roman" pitchFamily="18" charset="0"/>
                        </a:rPr>
                        <a:t>Online learning platforms with resources to supplement the traditional </a:t>
                      </a:r>
                      <a:r>
                        <a:rPr lang="en-GB" sz="1800" dirty="0" smtClean="0">
                          <a:effectLst/>
                          <a:latin typeface="Times New Roman" pitchFamily="18" charset="0"/>
                          <a:cs typeface="Times New Roman" pitchFamily="18" charset="0"/>
                        </a:rPr>
                        <a:t>classroom </a:t>
                      </a:r>
                    </a:p>
                    <a:p>
                      <a:pPr marL="342900" marR="0" indent="-342900">
                        <a:lnSpc>
                          <a:spcPct val="107000"/>
                        </a:lnSpc>
                        <a:spcBef>
                          <a:spcPts val="0"/>
                        </a:spcBef>
                        <a:spcAft>
                          <a:spcPts val="0"/>
                        </a:spcAft>
                        <a:buFont typeface="Arial" pitchFamily="34" charset="0"/>
                        <a:buChar char="•"/>
                      </a:pPr>
                      <a:r>
                        <a:rPr lang="en-GB" sz="1800" baseline="0" dirty="0" smtClean="0">
                          <a:effectLst/>
                          <a:latin typeface="Times New Roman" pitchFamily="18" charset="0"/>
                          <a:cs typeface="Times New Roman" pitchFamily="18" charset="0"/>
                        </a:rPr>
                        <a:t>Transforming students into better citizens and entrepreneurs </a:t>
                      </a:r>
                      <a:r>
                        <a:rPr lang="en-GB" sz="1800" dirty="0" smtClean="0">
                          <a:effectLst/>
                          <a:latin typeface="Times New Roman" pitchFamily="18" charset="0"/>
                          <a:cs typeface="Times New Roman" pitchFamily="18" charset="0"/>
                        </a:rPr>
                        <a:t>  </a:t>
                      </a:r>
                    </a:p>
                    <a:p>
                      <a:pPr marL="342900" marR="0" indent="-342900">
                        <a:lnSpc>
                          <a:spcPct val="107000"/>
                        </a:lnSpc>
                        <a:spcBef>
                          <a:spcPts val="0"/>
                        </a:spcBef>
                        <a:spcAft>
                          <a:spcPts val="0"/>
                        </a:spcAft>
                        <a:buFont typeface="Arial" pitchFamily="34" charset="0"/>
                        <a:buChar char="•"/>
                      </a:pP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342900" marR="0" indent="-342900">
                        <a:lnSpc>
                          <a:spcPct val="107000"/>
                        </a:lnSpc>
                        <a:spcBef>
                          <a:spcPts val="0"/>
                        </a:spcBef>
                        <a:spcAft>
                          <a:spcPts val="0"/>
                        </a:spcAft>
                        <a:buFont typeface="Arial" pitchFamily="34" charset="0"/>
                        <a:buChar char="•"/>
                      </a:pPr>
                      <a:r>
                        <a:rPr lang="en-GB" sz="1800" dirty="0" smtClean="0">
                          <a:effectLst/>
                          <a:latin typeface="Times New Roman" pitchFamily="18" charset="0"/>
                          <a:cs typeface="Times New Roman" pitchFamily="18" charset="0"/>
                        </a:rPr>
                        <a:t>Students’ diverse </a:t>
                      </a:r>
                      <a:r>
                        <a:rPr lang="en-GB" sz="1800" dirty="0">
                          <a:effectLst/>
                          <a:latin typeface="Times New Roman" pitchFamily="18" charset="0"/>
                          <a:cs typeface="Times New Roman" pitchFamily="18" charset="0"/>
                        </a:rPr>
                        <a:t>language </a:t>
                      </a:r>
                      <a:r>
                        <a:rPr lang="en-GB" sz="1800" dirty="0" smtClean="0">
                          <a:effectLst/>
                          <a:latin typeface="Times New Roman" pitchFamily="18" charset="0"/>
                          <a:cs typeface="Times New Roman" pitchFamily="18" charset="0"/>
                        </a:rPr>
                        <a:t>background </a:t>
                      </a:r>
                      <a:r>
                        <a:rPr lang="en-GB" sz="1800" dirty="0">
                          <a:effectLst/>
                          <a:latin typeface="Times New Roman" pitchFamily="18" charset="0"/>
                          <a:cs typeface="Times New Roman" pitchFamily="18" charset="0"/>
                        </a:rPr>
                        <a:t>might prove challenge catering to language learning and support</a:t>
                      </a:r>
                      <a:endParaRPr lang="en-US" sz="1600" dirty="0">
                        <a:effectLst/>
                        <a:latin typeface="Times New Roman" pitchFamily="18" charset="0"/>
                        <a:cs typeface="Times New Roman" pitchFamily="18" charset="0"/>
                      </a:endParaRPr>
                    </a:p>
                    <a:p>
                      <a:pPr marL="342900" marR="0" indent="-342900">
                        <a:lnSpc>
                          <a:spcPct val="107000"/>
                        </a:lnSpc>
                        <a:spcBef>
                          <a:spcPts val="0"/>
                        </a:spcBef>
                        <a:spcAft>
                          <a:spcPts val="0"/>
                        </a:spcAft>
                        <a:buFont typeface="Arial" pitchFamily="34" charset="0"/>
                        <a:buChar char="•"/>
                      </a:pPr>
                      <a:r>
                        <a:rPr lang="en-GB" sz="1800" dirty="0" smtClean="0">
                          <a:effectLst/>
                          <a:latin typeface="Times New Roman" pitchFamily="18" charset="0"/>
                          <a:cs typeface="Times New Roman" pitchFamily="18" charset="0"/>
                        </a:rPr>
                        <a:t>The subject is most </a:t>
                      </a:r>
                      <a:r>
                        <a:rPr lang="en-GB" sz="1800" dirty="0">
                          <a:effectLst/>
                          <a:latin typeface="Times New Roman" pitchFamily="18" charset="0"/>
                          <a:cs typeface="Times New Roman" pitchFamily="18" charset="0"/>
                        </a:rPr>
                        <a:t>likely to be overshadowed by the core commerce </a:t>
                      </a:r>
                      <a:r>
                        <a:rPr lang="en-GB" sz="1800" dirty="0" smtClean="0">
                          <a:effectLst/>
                          <a:latin typeface="Times New Roman" pitchFamily="18" charset="0"/>
                          <a:cs typeface="Times New Roman" pitchFamily="18" charset="0"/>
                        </a:rPr>
                        <a:t>subjects</a:t>
                      </a:r>
                    </a:p>
                    <a:p>
                      <a:pPr marL="0" marR="0" indent="0">
                        <a:lnSpc>
                          <a:spcPct val="107000"/>
                        </a:lnSpc>
                        <a:spcBef>
                          <a:spcPts val="0"/>
                        </a:spcBef>
                        <a:spcAft>
                          <a:spcPts val="0"/>
                        </a:spcAft>
                        <a:buFont typeface="Arial" pitchFamily="34" charset="0"/>
                        <a:buNone/>
                      </a:pPr>
                      <a:endParaRPr lang="en-US" sz="16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513905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5822"/>
            <a:ext cx="9144000" cy="465748"/>
          </a:xfrm>
        </p:spPr>
        <p:txBody>
          <a:bodyPr>
            <a:normAutofit fontScale="90000"/>
          </a:bodyPr>
          <a:lstStyle/>
          <a:p>
            <a:pPr algn="ctr"/>
            <a:r>
              <a:rPr lang="en-IN" sz="2800" b="1" cap="none" dirty="0" smtClean="0">
                <a:solidFill>
                  <a:schemeClr val="tx1"/>
                </a:solidFill>
                <a:latin typeface="Times New Roman" panose="02020603050405020304" pitchFamily="18" charset="0"/>
                <a:cs typeface="Times New Roman" panose="02020603050405020304" pitchFamily="18" charset="0"/>
              </a:rPr>
              <a:t>Students’</a:t>
            </a:r>
            <a:r>
              <a:rPr lang="en-GB" sz="2800" b="1" cap="none" dirty="0" smtClean="0">
                <a:solidFill>
                  <a:schemeClr val="tx1"/>
                </a:solidFill>
                <a:latin typeface="Times New Roman" panose="02020603050405020304" pitchFamily="18" charset="0"/>
                <a:cs typeface="Times New Roman" panose="02020603050405020304" pitchFamily="18" charset="0"/>
              </a:rPr>
              <a:t> </a:t>
            </a:r>
            <a:r>
              <a:rPr lang="en-IN" sz="2800" b="1" cap="none" dirty="0" smtClean="0">
                <a:solidFill>
                  <a:schemeClr val="tx1"/>
                </a:solidFill>
                <a:latin typeface="Times New Roman" panose="02020603050405020304" pitchFamily="18" charset="0"/>
                <a:cs typeface="Times New Roman" panose="02020603050405020304" pitchFamily="18" charset="0"/>
              </a:rPr>
              <a:t>Enrolment </a:t>
            </a:r>
            <a:r>
              <a:rPr lang="en-GB" sz="2800" b="1" cap="none" dirty="0" smtClean="0">
                <a:solidFill>
                  <a:schemeClr val="tx1"/>
                </a:solidFill>
                <a:latin typeface="Times New Roman" panose="02020603050405020304" pitchFamily="18" charset="0"/>
                <a:cs typeface="Times New Roman" panose="02020603050405020304" pitchFamily="18" charset="0"/>
              </a:rPr>
              <a:t> </a:t>
            </a:r>
            <a:endParaRPr lang="en-US" sz="2800" b="1" cap="none"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25517" y="1713186"/>
            <a:ext cx="11140965" cy="4927099"/>
          </a:xfrm>
        </p:spPr>
        <p:txBody>
          <a:bodyPr numCol="2">
            <a:normAutofit/>
          </a:bodyPr>
          <a:lstStyle/>
          <a:p>
            <a:pPr marL="342900" indent="-342900" algn="just">
              <a:buFont typeface="Wingdings" panose="05000000000000000000" pitchFamily="2" charset="2"/>
              <a:buChar char="§"/>
            </a:pPr>
            <a:endParaRPr lang="mr-IN" sz="2800" dirty="0"/>
          </a:p>
          <a:p>
            <a:pPr marL="342900" indent="-342900" algn="just">
              <a:buFont typeface="Wingdings" panose="05000000000000000000" pitchFamily="2" charset="2"/>
              <a:buChar char="§"/>
            </a:pPr>
            <a:endParaRPr lang="mr-IN" sz="2800" dirty="0"/>
          </a:p>
          <a:p>
            <a:pPr marL="342900" indent="-342900" algn="just">
              <a:buFont typeface="Wingdings" panose="05000000000000000000" pitchFamily="2" charset="2"/>
              <a:buChar char="§"/>
            </a:pPr>
            <a:endParaRPr lang="en-GB" sz="2800" dirty="0"/>
          </a:p>
          <a:p>
            <a:endParaRPr lang="en-US" sz="2800" dirty="0"/>
          </a:p>
        </p:txBody>
      </p:sp>
      <p:sp>
        <p:nvSpPr>
          <p:cNvPr id="5" name="TextBox 4"/>
          <p:cNvSpPr txBox="1"/>
          <p:nvPr/>
        </p:nvSpPr>
        <p:spPr>
          <a:xfrm>
            <a:off x="1524000" y="882189"/>
            <a:ext cx="9368852" cy="830997"/>
          </a:xfrm>
          <a:prstGeom prst="rect">
            <a:avLst/>
          </a:prstGeom>
          <a:noFill/>
        </p:spPr>
        <p:txBody>
          <a:bodyPr wrap="square" rtlCol="0">
            <a:spAutoFit/>
          </a:bodyPr>
          <a:lstStyle/>
          <a:p>
            <a:pPr marL="342900" indent="-342900" algn="just"/>
            <a:r>
              <a:rPr lang="en-GB" sz="2400" b="1" dirty="0" smtClean="0">
                <a:latin typeface="Times New Roman" panose="02020603050405020304" pitchFamily="18" charset="0"/>
                <a:cs typeface="Times New Roman" panose="02020603050405020304" pitchFamily="18" charset="0"/>
              </a:rPr>
              <a:t>Additional English is an optional</a:t>
            </a:r>
            <a:r>
              <a:rPr lang="en-IN" sz="2400" b="1" dirty="0" smtClean="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subject to choose from two languages, nearly </a:t>
            </a:r>
            <a:r>
              <a:rPr lang="mr-IN" sz="2400" b="1" dirty="0" smtClean="0">
                <a:latin typeface="Times New Roman" panose="02020603050405020304" pitchFamily="18" charset="0"/>
              </a:rPr>
              <a:t>600 </a:t>
            </a:r>
            <a:r>
              <a:rPr lang="en-GB" sz="2400" b="1" dirty="0" smtClean="0">
                <a:latin typeface="Times New Roman" panose="02020603050405020304" pitchFamily="18" charset="0"/>
                <a:cs typeface="Times New Roman" panose="02020603050405020304" pitchFamily="18" charset="0"/>
              </a:rPr>
              <a:t>students enrol for this subject. </a:t>
            </a:r>
            <a:endParaRPr lang="mr-IN" sz="2400" b="1" dirty="0">
              <a:latin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88609607"/>
              </p:ext>
            </p:extLst>
          </p:nvPr>
        </p:nvGraphicFramePr>
        <p:xfrm>
          <a:off x="1524000" y="1803803"/>
          <a:ext cx="9448800" cy="4367811"/>
        </p:xfrm>
        <a:graphic>
          <a:graphicData uri="http://schemas.openxmlformats.org/drawingml/2006/table">
            <a:tbl>
              <a:tblPr firstRow="1" firstCol="1" bandRow="1">
                <a:tableStyleId>{5C22544A-7EE6-4342-B048-85BDC9FD1C3A}</a:tableStyleId>
              </a:tblPr>
              <a:tblGrid>
                <a:gridCol w="2060511"/>
                <a:gridCol w="3432522"/>
                <a:gridCol w="3955767"/>
              </a:tblGrid>
              <a:tr h="623973">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Year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Compulsory English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Additional English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23973">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2023-2024</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950</a:t>
                      </a:r>
                      <a:r>
                        <a:rPr lang="en-US" sz="2400" b="1" dirty="0">
                          <a:effectLst/>
                          <a:latin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 </a:t>
                      </a:r>
                      <a:r>
                        <a:rPr lang="en-US" sz="2400" b="1" dirty="0" smtClean="0">
                          <a:effectLst/>
                          <a:latin typeface="Times New Roman" panose="02020603050405020304" pitchFamily="18" charset="0"/>
                          <a:cs typeface="Times New Roman" panose="02020603050405020304" pitchFamily="18" charset="0"/>
                        </a:rPr>
                        <a:t>533</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23973">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2022-2023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889</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528</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23973">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2021-2022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958</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626</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23973">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2020-2021</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950</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604</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23973">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2019-2020</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959</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591</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23973">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2018-2019</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953</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507</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6142894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25547473"/>
              </p:ext>
            </p:extLst>
          </p:nvPr>
        </p:nvGraphicFramePr>
        <p:xfrm>
          <a:off x="807720" y="2914763"/>
          <a:ext cx="10253367" cy="3542155"/>
        </p:xfrm>
        <a:graphic>
          <a:graphicData uri="http://schemas.openxmlformats.org/drawingml/2006/table">
            <a:tbl>
              <a:tblPr firstRow="1" firstCol="1" bandRow="1">
                <a:tableStyleId>{5C22544A-7EE6-4342-B048-85BDC9FD1C3A}</a:tableStyleId>
              </a:tblPr>
              <a:tblGrid>
                <a:gridCol w="3386624">
                  <a:extLst>
                    <a:ext uri="{9D8B030D-6E8A-4147-A177-3AD203B41FA5}">
                      <a16:colId xmlns:a16="http://schemas.microsoft.com/office/drawing/2014/main" xmlns="" val="20000"/>
                    </a:ext>
                  </a:extLst>
                </a:gridCol>
                <a:gridCol w="2334601">
                  <a:extLst>
                    <a:ext uri="{9D8B030D-6E8A-4147-A177-3AD203B41FA5}">
                      <a16:colId xmlns:a16="http://schemas.microsoft.com/office/drawing/2014/main" xmlns="" val="20001"/>
                    </a:ext>
                  </a:extLst>
                </a:gridCol>
                <a:gridCol w="3060415">
                  <a:extLst>
                    <a:ext uri="{9D8B030D-6E8A-4147-A177-3AD203B41FA5}">
                      <a16:colId xmlns:a16="http://schemas.microsoft.com/office/drawing/2014/main" xmlns="" val="20002"/>
                    </a:ext>
                  </a:extLst>
                </a:gridCol>
                <a:gridCol w="1471727">
                  <a:extLst>
                    <a:ext uri="{9D8B030D-6E8A-4147-A177-3AD203B41FA5}">
                      <a16:colId xmlns:a16="http://schemas.microsoft.com/office/drawing/2014/main" xmlns="" val="20003"/>
                    </a:ext>
                  </a:extLst>
                </a:gridCol>
              </a:tblGrid>
              <a:tr h="617383">
                <a:tc>
                  <a:txBody>
                    <a:bodyPr/>
                    <a:lstStyle/>
                    <a:p>
                      <a:pPr marL="0" marR="0">
                        <a:lnSpc>
                          <a:spcPct val="107000"/>
                        </a:lnSpc>
                        <a:spcBef>
                          <a:spcPts val="0"/>
                        </a:spcBef>
                        <a:spcAft>
                          <a:spcPts val="0"/>
                        </a:spcAft>
                      </a:pPr>
                      <a:r>
                        <a:rPr lang="en-US" sz="1800" dirty="0">
                          <a:effectLst/>
                          <a:latin typeface="Times New Roman" pitchFamily="18" charset="0"/>
                          <a:cs typeface="Times New Roman" pitchFamily="18" charset="0"/>
                        </a:rPr>
                        <a:t>Name of Faculty</a:t>
                      </a:r>
                      <a:endParaRPr lang="en-US" sz="18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itchFamily="18" charset="0"/>
                          <a:cs typeface="Times New Roman" pitchFamily="18" charset="0"/>
                        </a:rPr>
                        <a:t>Academics</a:t>
                      </a:r>
                      <a:endParaRPr lang="en-US" sz="18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dirty="0" smtClean="0">
                          <a:effectLst/>
                          <a:latin typeface="Times New Roman" pitchFamily="18" charset="0"/>
                          <a:ea typeface="Calibri" panose="020F0502020204030204" pitchFamily="34" charset="0"/>
                          <a:cs typeface="Times New Roman" pitchFamily="18" charset="0"/>
                        </a:rPr>
                        <a:t>Interest</a:t>
                      </a:r>
                      <a:r>
                        <a:rPr lang="en-US" sz="1800" baseline="0" dirty="0" smtClean="0">
                          <a:effectLst/>
                          <a:latin typeface="Times New Roman" pitchFamily="18" charset="0"/>
                          <a:ea typeface="Calibri" panose="020F0502020204030204" pitchFamily="34" charset="0"/>
                          <a:cs typeface="Times New Roman" pitchFamily="18" charset="0"/>
                        </a:rPr>
                        <a:t> Areas</a:t>
                      </a:r>
                      <a:endParaRPr lang="en-US" sz="18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itchFamily="18" charset="0"/>
                          <a:cs typeface="Times New Roman" pitchFamily="18" charset="0"/>
                        </a:rPr>
                        <a:t>Experience</a:t>
                      </a:r>
                      <a:endParaRPr lang="en-US" sz="1800"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10000"/>
                  </a:ext>
                </a:extLst>
              </a:tr>
              <a:tr h="585286">
                <a:tc>
                  <a:txBody>
                    <a:bodyPr/>
                    <a:lstStyle/>
                    <a:p>
                      <a:pPr marL="0" marR="0">
                        <a:lnSpc>
                          <a:spcPct val="107000"/>
                        </a:lnSpc>
                        <a:spcBef>
                          <a:spcPts val="0"/>
                        </a:spcBef>
                        <a:spcAft>
                          <a:spcPts val="0"/>
                        </a:spcAft>
                      </a:pPr>
                      <a:r>
                        <a:rPr lang="en-IN" sz="2000" dirty="0" err="1" smtClean="0">
                          <a:effectLst/>
                          <a:latin typeface="Times New Roman" pitchFamily="18" charset="0"/>
                          <a:cs typeface="Times New Roman" pitchFamily="18" charset="0"/>
                        </a:rPr>
                        <a:t>Ut</a:t>
                      </a:r>
                      <a:r>
                        <a:rPr lang="en-US" sz="2000" dirty="0">
                          <a:effectLst/>
                          <a:latin typeface="Times New Roman" pitchFamily="18" charset="0"/>
                          <a:cs typeface="Times New Roman" pitchFamily="18" charset="0"/>
                        </a:rPr>
                        <a:t>tam B Sonkamble</a:t>
                      </a:r>
                    </a:p>
                    <a:p>
                      <a:pPr marL="0" marR="0">
                        <a:lnSpc>
                          <a:spcPct val="107000"/>
                        </a:lnSpc>
                        <a:spcBef>
                          <a:spcPts val="0"/>
                        </a:spcBef>
                        <a:spcAft>
                          <a:spcPts val="0"/>
                        </a:spcAft>
                      </a:pPr>
                      <a:r>
                        <a:rPr lang="en-US" sz="2000" dirty="0">
                          <a:effectLst/>
                          <a:latin typeface="Times New Roman" pitchFamily="18" charset="0"/>
                          <a:cs typeface="Times New Roman" pitchFamily="18" charset="0"/>
                        </a:rPr>
                        <a:t>Head and Associate Professor </a:t>
                      </a:r>
                      <a:endParaRPr lang="en-US" sz="20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MA </a:t>
                      </a:r>
                      <a:r>
                        <a:rPr lang="en-US" sz="1800" b="1" dirty="0" err="1">
                          <a:effectLst/>
                          <a:latin typeface="Times New Roman" pitchFamily="18" charset="0"/>
                          <a:cs typeface="Times New Roman" pitchFamily="18" charset="0"/>
                        </a:rPr>
                        <a:t>MPhil</a:t>
                      </a:r>
                      <a:r>
                        <a:rPr lang="en-US" sz="1800" b="1" dirty="0">
                          <a:effectLst/>
                          <a:latin typeface="Times New Roman" pitchFamily="18" charset="0"/>
                          <a:cs typeface="Times New Roman" pitchFamily="18" charset="0"/>
                        </a:rPr>
                        <a:t> PhD</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Lit</a:t>
                      </a:r>
                      <a:r>
                        <a:rPr lang="mr-IN" sz="1800" b="1" dirty="0">
                          <a:effectLst/>
                          <a:latin typeface="Times New Roman" pitchFamily="18" charset="0"/>
                        </a:rPr>
                        <a:t>era</a:t>
                      </a:r>
                      <a:r>
                        <a:rPr lang="en-US" sz="1800" b="1" dirty="0">
                          <a:effectLst/>
                          <a:latin typeface="Times New Roman" pitchFamily="18" charset="0"/>
                          <a:cs typeface="Times New Roman" pitchFamily="18" charset="0"/>
                        </a:rPr>
                        <a:t>t</a:t>
                      </a:r>
                      <a:r>
                        <a:rPr lang="mr-IN" sz="1800" b="1" dirty="0">
                          <a:effectLst/>
                          <a:latin typeface="Times New Roman" pitchFamily="18" charset="0"/>
                        </a:rPr>
                        <a:t>ure</a:t>
                      </a:r>
                      <a:r>
                        <a:rPr lang="en-US" sz="1800" b="1" dirty="0">
                          <a:effectLst/>
                          <a:latin typeface="Times New Roman" pitchFamily="18" charset="0"/>
                          <a:cs typeface="Times New Roman" pitchFamily="18" charset="0"/>
                        </a:rPr>
                        <a:t> of Margin</a:t>
                      </a:r>
                      <a:endParaRPr lang="en-US" sz="2400" b="1" dirty="0">
                        <a:effectLst/>
                        <a:latin typeface="Times New Roman" pitchFamily="18" charset="0"/>
                        <a:cs typeface="Times New Roman" pitchFamily="18" charset="0"/>
                      </a:endParaRPr>
                    </a:p>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Genre Fiction</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26 Years</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10001"/>
                  </a:ext>
                </a:extLst>
              </a:tr>
              <a:tr h="617384">
                <a:tc>
                  <a:txBody>
                    <a:bodyPr/>
                    <a:lstStyle/>
                    <a:p>
                      <a:pPr marL="0" marR="0">
                        <a:lnSpc>
                          <a:spcPct val="107000"/>
                        </a:lnSpc>
                        <a:spcBef>
                          <a:spcPts val="0"/>
                        </a:spcBef>
                        <a:spcAft>
                          <a:spcPts val="0"/>
                        </a:spcAft>
                      </a:pPr>
                      <a:r>
                        <a:rPr lang="en-US" sz="2000" dirty="0" err="1">
                          <a:effectLst/>
                          <a:latin typeface="Times New Roman" pitchFamily="18" charset="0"/>
                          <a:cs typeface="Times New Roman" pitchFamily="18" charset="0"/>
                        </a:rPr>
                        <a:t>Ananya</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Chaudhar</a:t>
                      </a:r>
                      <a:r>
                        <a:rPr lang="mr-IN" sz="2000" dirty="0">
                          <a:effectLst/>
                          <a:latin typeface="Times New Roman" pitchFamily="18" charset="0"/>
                        </a:rPr>
                        <a:t>y</a:t>
                      </a:r>
                      <a:r>
                        <a:rPr lang="en-US" sz="2000" dirty="0">
                          <a:effectLst/>
                          <a:latin typeface="Times New Roman" pitchFamily="18" charset="0"/>
                          <a:cs typeface="Times New Roman" pitchFamily="18" charset="0"/>
                        </a:rPr>
                        <a:t> </a:t>
                      </a:r>
                      <a:endParaRPr lang="mr-IN" sz="2000" dirty="0">
                        <a:effectLst/>
                        <a:latin typeface="Times New Roman" pitchFamily="18" charset="0"/>
                      </a:endParaRPr>
                    </a:p>
                    <a:p>
                      <a:pPr marL="0" marR="0">
                        <a:lnSpc>
                          <a:spcPct val="107000"/>
                        </a:lnSpc>
                        <a:spcBef>
                          <a:spcPts val="0"/>
                        </a:spcBef>
                        <a:spcAft>
                          <a:spcPts val="0"/>
                        </a:spcAft>
                      </a:pPr>
                      <a:r>
                        <a:rPr lang="en-US" sz="2000" dirty="0">
                          <a:effectLst/>
                          <a:latin typeface="Times New Roman" pitchFamily="18" charset="0"/>
                          <a:cs typeface="Times New Roman" pitchFamily="18" charset="0"/>
                        </a:rPr>
                        <a:t>As</a:t>
                      </a:r>
                      <a:r>
                        <a:rPr lang="mr-IN" sz="2000" dirty="0">
                          <a:effectLst/>
                          <a:latin typeface="Times New Roman" pitchFamily="18" charset="0"/>
                        </a:rPr>
                        <a:t>sistant </a:t>
                      </a:r>
                      <a:r>
                        <a:rPr lang="en-US" sz="2000" dirty="0">
                          <a:effectLst/>
                          <a:latin typeface="Times New Roman" pitchFamily="18" charset="0"/>
                          <a:cs typeface="Times New Roman" pitchFamily="18" charset="0"/>
                        </a:rPr>
                        <a:t>Professor</a:t>
                      </a:r>
                      <a:endParaRPr lang="en-US" sz="20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MA SET</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Soft Skills</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20 Years</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10002"/>
                  </a:ext>
                </a:extLst>
              </a:tr>
              <a:tr h="585286">
                <a:tc>
                  <a:txBody>
                    <a:bodyPr/>
                    <a:lstStyle/>
                    <a:p>
                      <a:pPr marL="0" marR="0">
                        <a:lnSpc>
                          <a:spcPct val="107000"/>
                        </a:lnSpc>
                        <a:spcBef>
                          <a:spcPts val="0"/>
                        </a:spcBef>
                        <a:spcAft>
                          <a:spcPts val="0"/>
                        </a:spcAft>
                      </a:pPr>
                      <a:r>
                        <a:rPr lang="en-US" sz="2000" dirty="0" err="1">
                          <a:effectLst/>
                          <a:latin typeface="Times New Roman" pitchFamily="18" charset="0"/>
                          <a:cs typeface="Times New Roman" pitchFamily="18" charset="0"/>
                        </a:rPr>
                        <a:t>Ms</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Sonali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Mharsale</a:t>
                      </a:r>
                      <a:r>
                        <a:rPr lang="en-US" sz="2000" dirty="0">
                          <a:effectLst/>
                          <a:latin typeface="Times New Roman" pitchFamily="18" charset="0"/>
                          <a:cs typeface="Times New Roman" pitchFamily="18" charset="0"/>
                        </a:rPr>
                        <a:t> </a:t>
                      </a:r>
                      <a:endParaRPr lang="mr-IN" sz="2000" dirty="0">
                        <a:effectLst/>
                        <a:latin typeface="Times New Roman" pitchFamily="18" charset="0"/>
                      </a:endParaRPr>
                    </a:p>
                    <a:p>
                      <a:pPr marL="0" marR="0">
                        <a:lnSpc>
                          <a:spcPct val="107000"/>
                        </a:lnSpc>
                        <a:spcBef>
                          <a:spcPts val="0"/>
                        </a:spcBef>
                        <a:spcAft>
                          <a:spcPts val="0"/>
                        </a:spcAft>
                      </a:pPr>
                      <a:r>
                        <a:rPr lang="en-US" sz="2000" dirty="0">
                          <a:effectLst/>
                          <a:latin typeface="Times New Roman" pitchFamily="18" charset="0"/>
                          <a:cs typeface="Times New Roman" pitchFamily="18" charset="0"/>
                        </a:rPr>
                        <a:t>As</a:t>
                      </a:r>
                      <a:r>
                        <a:rPr lang="mr-IN" sz="2000" dirty="0">
                          <a:effectLst/>
                          <a:latin typeface="Times New Roman" pitchFamily="18" charset="0"/>
                        </a:rPr>
                        <a:t>sistant </a:t>
                      </a:r>
                      <a:r>
                        <a:rPr lang="en-US" sz="2000" dirty="0">
                          <a:effectLst/>
                          <a:latin typeface="Times New Roman" pitchFamily="18" charset="0"/>
                          <a:cs typeface="Times New Roman" pitchFamily="18" charset="0"/>
                        </a:rPr>
                        <a:t>Professor</a:t>
                      </a:r>
                      <a:endParaRPr lang="en-US" sz="20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MA</a:t>
                      </a:r>
                      <a:r>
                        <a:rPr lang="mr-IN" sz="1800" b="1" dirty="0">
                          <a:effectLst/>
                          <a:latin typeface="Times New Roman" pitchFamily="18" charset="0"/>
                        </a:rPr>
                        <a:t> MEd</a:t>
                      </a:r>
                      <a:r>
                        <a:rPr lang="en-US" sz="1800" b="1" dirty="0">
                          <a:effectLst/>
                          <a:latin typeface="Times New Roman" pitchFamily="18" charset="0"/>
                          <a:cs typeface="Times New Roman" pitchFamily="18" charset="0"/>
                        </a:rPr>
                        <a:t> SET NET</a:t>
                      </a:r>
                      <a:r>
                        <a:rPr lang="mr-IN" sz="1800" b="1" baseline="0" dirty="0">
                          <a:effectLst/>
                          <a:latin typeface="Times New Roman" pitchFamily="18" charset="0"/>
                        </a:rPr>
                        <a:t> </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Language, Translation</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11 Years</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10003"/>
                  </a:ext>
                </a:extLst>
              </a:tr>
              <a:tr h="967956">
                <a:tc>
                  <a:txBody>
                    <a:bodyPr/>
                    <a:lstStyle/>
                    <a:p>
                      <a:pPr marL="0" marR="0">
                        <a:lnSpc>
                          <a:spcPct val="107000"/>
                        </a:lnSpc>
                        <a:spcBef>
                          <a:spcPts val="0"/>
                        </a:spcBef>
                        <a:spcAft>
                          <a:spcPts val="0"/>
                        </a:spcAft>
                      </a:pPr>
                      <a:r>
                        <a:rPr lang="en-US" sz="2000" dirty="0">
                          <a:effectLst/>
                          <a:latin typeface="Times New Roman" pitchFamily="18" charset="0"/>
                          <a:cs typeface="Times New Roman" pitchFamily="18" charset="0"/>
                        </a:rPr>
                        <a:t>Dr </a:t>
                      </a:r>
                      <a:r>
                        <a:rPr lang="en-US" sz="2000" dirty="0" err="1">
                          <a:effectLst/>
                          <a:latin typeface="Times New Roman" pitchFamily="18" charset="0"/>
                          <a:cs typeface="Times New Roman" pitchFamily="18" charset="0"/>
                        </a:rPr>
                        <a:t>Vaishali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Patil</a:t>
                      </a:r>
                      <a:r>
                        <a:rPr lang="en-US" sz="2000" dirty="0">
                          <a:effectLst/>
                          <a:latin typeface="Times New Roman" pitchFamily="18" charset="0"/>
                          <a:cs typeface="Times New Roman" pitchFamily="18" charset="0"/>
                        </a:rPr>
                        <a:t> </a:t>
                      </a:r>
                      <a:endParaRPr lang="mr-IN" sz="2000" dirty="0">
                        <a:effectLst/>
                        <a:latin typeface="Times New Roman" pitchFamily="18" charset="0"/>
                      </a:endParaRPr>
                    </a:p>
                    <a:p>
                      <a:pPr marL="0" marR="0">
                        <a:lnSpc>
                          <a:spcPct val="107000"/>
                        </a:lnSpc>
                        <a:spcBef>
                          <a:spcPts val="0"/>
                        </a:spcBef>
                        <a:spcAft>
                          <a:spcPts val="0"/>
                        </a:spcAft>
                      </a:pPr>
                      <a:r>
                        <a:rPr lang="en-US" sz="2000" dirty="0">
                          <a:effectLst/>
                          <a:latin typeface="Times New Roman" pitchFamily="18" charset="0"/>
                          <a:cs typeface="Times New Roman" pitchFamily="18" charset="0"/>
                        </a:rPr>
                        <a:t>As</a:t>
                      </a:r>
                      <a:r>
                        <a:rPr lang="mr-IN" sz="2000" dirty="0">
                          <a:effectLst/>
                          <a:latin typeface="Times New Roman" pitchFamily="18" charset="0"/>
                        </a:rPr>
                        <a:t>sistant </a:t>
                      </a:r>
                      <a:r>
                        <a:rPr lang="en-US" sz="2000" dirty="0">
                          <a:effectLst/>
                          <a:latin typeface="Times New Roman" pitchFamily="18" charset="0"/>
                          <a:cs typeface="Times New Roman" pitchFamily="18" charset="0"/>
                        </a:rPr>
                        <a:t>Professor</a:t>
                      </a:r>
                      <a:endParaRPr lang="en-US" sz="20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MA</a:t>
                      </a:r>
                      <a:r>
                        <a:rPr lang="mr-IN" sz="1800" b="1" baseline="0" dirty="0">
                          <a:effectLst/>
                          <a:latin typeface="Times New Roman" pitchFamily="18" charset="0"/>
                        </a:rPr>
                        <a:t> </a:t>
                      </a:r>
                      <a:r>
                        <a:rPr lang="mr-IN" sz="1800" b="1" baseline="0" dirty="0" smtClean="0">
                          <a:effectLst/>
                          <a:latin typeface="Times New Roman" pitchFamily="18" charset="0"/>
                        </a:rPr>
                        <a:t>B</a:t>
                      </a:r>
                      <a:r>
                        <a:rPr lang="en-IN" sz="1800" b="1" baseline="0" dirty="0" smtClean="0">
                          <a:effectLst/>
                          <a:latin typeface="Times New Roman" pitchFamily="18" charset="0"/>
                          <a:cs typeface="Times New Roman" pitchFamily="18" charset="0"/>
                        </a:rPr>
                        <a:t>E</a:t>
                      </a:r>
                      <a:r>
                        <a:rPr lang="mr-IN" sz="1800" b="1" baseline="0" dirty="0">
                          <a:effectLst/>
                          <a:latin typeface="Times New Roman" pitchFamily="18" charset="0"/>
                        </a:rPr>
                        <a:t>d MPhil</a:t>
                      </a:r>
                      <a:r>
                        <a:rPr lang="en-US" sz="1800" b="1" dirty="0">
                          <a:effectLst/>
                          <a:latin typeface="Times New Roman" pitchFamily="18" charset="0"/>
                          <a:cs typeface="Times New Roman" pitchFamily="18" charset="0"/>
                        </a:rPr>
                        <a:t> PhD</a:t>
                      </a:r>
                      <a:r>
                        <a:rPr lang="mr-IN" sz="1800" b="1" dirty="0">
                          <a:effectLst/>
                          <a:latin typeface="Times New Roman" pitchFamily="18" charset="0"/>
                        </a:rPr>
                        <a:t> SET</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Times New Roman" pitchFamily="18" charset="0"/>
                          <a:cs typeface="Times New Roman" pitchFamily="18" charset="0"/>
                        </a:rPr>
                        <a:t>American Absurd Drama</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L="0" marR="0" algn="ctr">
                        <a:lnSpc>
                          <a:spcPct val="107000"/>
                        </a:lnSpc>
                        <a:spcBef>
                          <a:spcPts val="0"/>
                        </a:spcBef>
                        <a:spcAft>
                          <a:spcPts val="0"/>
                        </a:spcAft>
                      </a:pPr>
                      <a:r>
                        <a:rPr lang="en-US" sz="1800" b="1" dirty="0" smtClean="0">
                          <a:effectLst/>
                          <a:latin typeface="Times New Roman" pitchFamily="18" charset="0"/>
                          <a:cs typeface="Times New Roman" pitchFamily="18" charset="0"/>
                        </a:rPr>
                        <a:t>13 </a:t>
                      </a:r>
                      <a:r>
                        <a:rPr lang="en-US" sz="1800" b="1" dirty="0">
                          <a:effectLst/>
                          <a:latin typeface="Times New Roman" pitchFamily="18" charset="0"/>
                          <a:cs typeface="Times New Roman" pitchFamily="18" charset="0"/>
                        </a:rPr>
                        <a:t>Years</a:t>
                      </a:r>
                      <a:endParaRPr lang="en-US" sz="2400" b="1"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10004"/>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840" y="210208"/>
            <a:ext cx="7421880" cy="2517752"/>
          </a:xfrm>
          <a:prstGeom prst="rect">
            <a:avLst/>
          </a:prstGeom>
        </p:spPr>
      </p:pic>
    </p:spTree>
    <p:extLst>
      <p:ext uri="{BB962C8B-B14F-4D97-AF65-F5344CB8AC3E}">
        <p14:creationId xmlns:p14="http://schemas.microsoft.com/office/powerpoint/2010/main" val="337833224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198120"/>
            <a:ext cx="11582400" cy="411480"/>
          </a:xfrm>
        </p:spPr>
        <p:txBody>
          <a:bodyPr>
            <a:normAutofit fontScale="90000"/>
          </a:bodyPr>
          <a:lstStyle/>
          <a:p>
            <a:pPr algn="ctr"/>
            <a:r>
              <a:rPr lang="en-US" sz="3200" b="1" cap="none" dirty="0" smtClean="0">
                <a:latin typeface="Times New Roman" panose="02020603050405020304" pitchFamily="18" charset="0"/>
                <a:cs typeface="Times New Roman" panose="02020603050405020304" pitchFamily="18" charset="0"/>
              </a:rPr>
              <a:t>Teaching Workload </a:t>
            </a:r>
            <a:endParaRPr lang="en-IN" sz="3200" b="1" cap="none"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3853230"/>
              </p:ext>
            </p:extLst>
          </p:nvPr>
        </p:nvGraphicFramePr>
        <p:xfrm>
          <a:off x="1874520" y="960122"/>
          <a:ext cx="8442960" cy="2986784"/>
        </p:xfrm>
        <a:graphic>
          <a:graphicData uri="http://schemas.openxmlformats.org/drawingml/2006/table">
            <a:tbl>
              <a:tblPr firstRow="1" bandRow="1">
                <a:tableStyleId>{5C22544A-7EE6-4342-B048-85BDC9FD1C3A}</a:tableStyleId>
              </a:tblPr>
              <a:tblGrid>
                <a:gridCol w="966015"/>
                <a:gridCol w="4662625"/>
                <a:gridCol w="2814320"/>
              </a:tblGrid>
              <a:tr h="623603">
                <a:tc>
                  <a:txBody>
                    <a:bodyPr/>
                    <a:lstStyle/>
                    <a:p>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b="1" dirty="0" smtClean="0">
                          <a:latin typeface="Times New Roman" panose="02020603050405020304" pitchFamily="18" charset="0"/>
                          <a:cs typeface="Times New Roman" panose="02020603050405020304" pitchFamily="18" charset="0"/>
                        </a:rPr>
                        <a:t>Name </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b="1" dirty="0" smtClean="0">
                          <a:latin typeface="Times New Roman" panose="02020603050405020304" pitchFamily="18" charset="0"/>
                          <a:cs typeface="Times New Roman" panose="02020603050405020304" pitchFamily="18" charset="0"/>
                        </a:rPr>
                        <a:t>No</a:t>
                      </a:r>
                      <a:r>
                        <a:rPr lang="en-US" sz="2400" b="1" baseline="0" dirty="0" smtClean="0">
                          <a:latin typeface="Times New Roman" panose="02020603050405020304" pitchFamily="18" charset="0"/>
                          <a:cs typeface="Times New Roman" panose="02020603050405020304" pitchFamily="18" charset="0"/>
                        </a:rPr>
                        <a:t> of lectures</a:t>
                      </a:r>
                      <a:endParaRPr lang="en-IN" sz="2400" b="1" dirty="0">
                        <a:latin typeface="Times New Roman" panose="02020603050405020304" pitchFamily="18" charset="0"/>
                        <a:cs typeface="Times New Roman" panose="02020603050405020304" pitchFamily="18" charset="0"/>
                      </a:endParaRPr>
                    </a:p>
                  </a:txBody>
                  <a:tcPr/>
                </a:tc>
              </a:tr>
              <a:tr h="492372">
                <a:tc>
                  <a:txBody>
                    <a:bodyPr/>
                    <a:lstStyle/>
                    <a:p>
                      <a:r>
                        <a:rPr lang="en-US" sz="2400" b="1" dirty="0" smtClean="0">
                          <a:latin typeface="Times New Roman" panose="02020603050405020304" pitchFamily="18" charset="0"/>
                          <a:cs typeface="Times New Roman" panose="02020603050405020304" pitchFamily="18" charset="0"/>
                        </a:rPr>
                        <a:t>1</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Uttam</a:t>
                      </a:r>
                      <a:r>
                        <a:rPr lang="en-US" sz="2400" b="1" dirty="0" smtClean="0">
                          <a:latin typeface="Times New Roman" panose="02020603050405020304" pitchFamily="18" charset="0"/>
                          <a:cs typeface="Times New Roman" panose="02020603050405020304" pitchFamily="18" charset="0"/>
                        </a:rPr>
                        <a:t> B </a:t>
                      </a:r>
                      <a:r>
                        <a:rPr lang="en-US" sz="2400" b="1" dirty="0" err="1" smtClean="0">
                          <a:latin typeface="Times New Roman" panose="02020603050405020304" pitchFamily="18" charset="0"/>
                          <a:cs typeface="Times New Roman" panose="02020603050405020304" pitchFamily="18" charset="0"/>
                        </a:rPr>
                        <a:t>Sonkamble</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b="1" dirty="0" smtClean="0">
                          <a:latin typeface="Times New Roman" panose="02020603050405020304" pitchFamily="18" charset="0"/>
                          <a:cs typeface="Times New Roman" panose="02020603050405020304" pitchFamily="18" charset="0"/>
                        </a:rPr>
                        <a:t>20</a:t>
                      </a:r>
                      <a:endParaRPr lang="en-IN" sz="2400" b="1" dirty="0">
                        <a:latin typeface="Times New Roman" panose="02020603050405020304" pitchFamily="18" charset="0"/>
                        <a:cs typeface="Times New Roman" panose="02020603050405020304" pitchFamily="18" charset="0"/>
                      </a:endParaRPr>
                    </a:p>
                  </a:txBody>
                  <a:tcPr/>
                </a:tc>
              </a:tr>
              <a:tr h="623603">
                <a:tc>
                  <a:txBody>
                    <a:bodyPr/>
                    <a:lstStyle/>
                    <a:p>
                      <a:r>
                        <a:rPr lang="en-US" sz="2400" b="1" dirty="0" smtClean="0">
                          <a:latin typeface="Times New Roman" panose="02020603050405020304" pitchFamily="18" charset="0"/>
                          <a:cs typeface="Times New Roman" panose="02020603050405020304" pitchFamily="18" charset="0"/>
                        </a:rPr>
                        <a:t>2</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Ms</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Ananya</a:t>
                      </a:r>
                      <a:r>
                        <a:rPr lang="en-US" sz="2400" b="1" baseline="0" dirty="0" smtClean="0">
                          <a:latin typeface="Times New Roman" panose="02020603050405020304" pitchFamily="18" charset="0"/>
                          <a:cs typeface="Times New Roman" panose="02020603050405020304" pitchFamily="18" charset="0"/>
                        </a:rPr>
                        <a:t> Chaudhary</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b="1" dirty="0" smtClean="0">
                          <a:latin typeface="Times New Roman" panose="02020603050405020304" pitchFamily="18" charset="0"/>
                          <a:cs typeface="Times New Roman" panose="02020603050405020304" pitchFamily="18" charset="0"/>
                        </a:rPr>
                        <a:t>20</a:t>
                      </a:r>
                      <a:endParaRPr lang="en-IN" sz="2400" b="1" dirty="0">
                        <a:latin typeface="Times New Roman" panose="02020603050405020304" pitchFamily="18" charset="0"/>
                        <a:cs typeface="Times New Roman" panose="02020603050405020304" pitchFamily="18" charset="0"/>
                      </a:endParaRPr>
                    </a:p>
                  </a:txBody>
                  <a:tcPr/>
                </a:tc>
              </a:tr>
              <a:tr h="623603">
                <a:tc>
                  <a:txBody>
                    <a:bodyPr/>
                    <a:lstStyle/>
                    <a:p>
                      <a:r>
                        <a:rPr lang="en-US" sz="2400" b="1" dirty="0" smtClean="0">
                          <a:latin typeface="Times New Roman" panose="02020603050405020304" pitchFamily="18" charset="0"/>
                          <a:cs typeface="Times New Roman" panose="02020603050405020304" pitchFamily="18" charset="0"/>
                        </a:rPr>
                        <a:t>3</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Ms</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Sonali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Mharsale</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b="1" dirty="0" smtClean="0">
                          <a:latin typeface="Times New Roman" panose="02020603050405020304" pitchFamily="18" charset="0"/>
                          <a:cs typeface="Times New Roman" panose="02020603050405020304" pitchFamily="18" charset="0"/>
                        </a:rPr>
                        <a:t>10</a:t>
                      </a:r>
                      <a:endParaRPr lang="en-IN" sz="2400" b="1" dirty="0">
                        <a:latin typeface="Times New Roman" panose="02020603050405020304" pitchFamily="18" charset="0"/>
                        <a:cs typeface="Times New Roman" panose="02020603050405020304" pitchFamily="18" charset="0"/>
                      </a:endParaRPr>
                    </a:p>
                  </a:txBody>
                  <a:tcPr/>
                </a:tc>
              </a:tr>
              <a:tr h="623603">
                <a:tc>
                  <a:txBody>
                    <a:bodyPr/>
                    <a:lstStyle/>
                    <a:p>
                      <a:r>
                        <a:rPr lang="en-US" sz="2400" b="1" dirty="0" smtClean="0">
                          <a:latin typeface="Times New Roman" panose="02020603050405020304" pitchFamily="18" charset="0"/>
                          <a:cs typeface="Times New Roman" panose="02020603050405020304" pitchFamily="18" charset="0"/>
                        </a:rPr>
                        <a:t>4</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Dr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Vaishali</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Patil</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US" sz="2400" b="1" dirty="0" smtClean="0">
                          <a:latin typeface="Times New Roman" panose="02020603050405020304" pitchFamily="18" charset="0"/>
                          <a:cs typeface="Times New Roman" panose="02020603050405020304" pitchFamily="18" charset="0"/>
                        </a:rPr>
                        <a:t>10</a:t>
                      </a:r>
                      <a:endParaRPr lang="en-IN" sz="2400" b="1"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98802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67641"/>
            <a:ext cx="10845636" cy="638716"/>
          </a:xfrm>
        </p:spPr>
        <p:txBody>
          <a:bodyPr>
            <a:normAutofit/>
          </a:bodyPr>
          <a:lstStyle/>
          <a:p>
            <a:pPr algn="ctr"/>
            <a:r>
              <a:rPr lang="en-GB" sz="2800" b="1" cap="none" dirty="0" smtClean="0">
                <a:solidFill>
                  <a:schemeClr val="tx1"/>
                </a:solidFill>
                <a:latin typeface="Times New Roman" panose="02020603050405020304" pitchFamily="18" charset="0"/>
                <a:cs typeface="Times New Roman" panose="02020603050405020304" pitchFamily="18" charset="0"/>
              </a:rPr>
              <a:t>Teaching Learning Methods</a:t>
            </a:r>
            <a:endParaRPr lang="en-US" sz="2800" b="1" cap="none"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4212" y="1146412"/>
            <a:ext cx="11134749" cy="5117909"/>
          </a:xfrm>
        </p:spPr>
        <p:txBody>
          <a:bodyPr>
            <a:noAutofit/>
          </a:bodyPr>
          <a:lstStyle/>
          <a:p>
            <a:pPr algn="l"/>
            <a:endParaRPr lang="en-US" sz="2800"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17501771"/>
              </p:ext>
            </p:extLst>
          </p:nvPr>
        </p:nvGraphicFramePr>
        <p:xfrm>
          <a:off x="1127760" y="955344"/>
          <a:ext cx="9997440" cy="6704728"/>
        </p:xfrm>
        <a:graphic>
          <a:graphicData uri="http://schemas.openxmlformats.org/drawingml/2006/table">
            <a:tbl>
              <a:tblPr firstRow="1" bandRow="1">
                <a:tableStyleId>{5C22544A-7EE6-4342-B048-85BDC9FD1C3A}</a:tableStyleId>
              </a:tblPr>
              <a:tblGrid>
                <a:gridCol w="9997440"/>
              </a:tblGrid>
              <a:tr h="2538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Lecture</a:t>
                      </a:r>
                      <a:endParaRPr lang="en-GB" sz="2800" b="1" dirty="0" smtClean="0">
                        <a:latin typeface="Times New Roman" panose="02020603050405020304" pitchFamily="18" charset="0"/>
                        <a:cs typeface="Times New Roman" panose="02020603050405020304" pitchFamily="18" charset="0"/>
                      </a:endParaRPr>
                    </a:p>
                  </a:txBody>
                  <a:tcPr/>
                </a:tc>
              </a:tr>
              <a:tr h="2084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r-IN" sz="1800" b="1" dirty="0" smtClean="0">
                        <a:latin typeface="Times New Roman" panose="02020603050405020304" pitchFamily="18" charset="0"/>
                      </a:endParaRPr>
                    </a:p>
                  </a:txBody>
                  <a:tcPr/>
                </a:tc>
              </a:tr>
              <a:tr h="2029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Participative</a:t>
                      </a:r>
                      <a:r>
                        <a:rPr lang="en-US" sz="1800" b="1" baseline="0" dirty="0" smtClean="0">
                          <a:latin typeface="Times New Roman" panose="02020603050405020304" pitchFamily="18" charset="0"/>
                          <a:cs typeface="Times New Roman" panose="02020603050405020304" pitchFamily="18" charset="0"/>
                        </a:rPr>
                        <a:t> Learning</a:t>
                      </a:r>
                      <a:endParaRPr lang="en-US" sz="28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E</a:t>
                      </a:r>
                      <a:r>
                        <a:rPr lang="mr-IN" sz="2400" b="1" dirty="0" smtClean="0">
                          <a:latin typeface="Times New Roman" panose="02020603050405020304" pitchFamily="18" charset="0"/>
                        </a:rPr>
                        <a:t>-content </a:t>
                      </a:r>
                      <a:r>
                        <a:rPr lang="en-US" sz="1600" b="1" u="sng" dirty="0" smtClean="0">
                          <a:solidFill>
                            <a:srgbClr val="0070C0"/>
                          </a:solidFill>
                          <a:latin typeface="Times New Roman" panose="02020603050405020304" pitchFamily="18" charset="0"/>
                          <a:hlinkClick r:id="rId3"/>
                        </a:rPr>
                        <a:t>https://bykcollege.com/e-content-notes-videos/</a:t>
                      </a:r>
                      <a:endParaRPr lang="en-US" sz="1600" b="1" u="sng" dirty="0" smtClean="0">
                        <a:solidFill>
                          <a:srgbClr val="0070C0"/>
                        </a:solidFill>
                        <a:latin typeface="Times New Roman" panose="02020603050405020304" pitchFamily="18" charset="0"/>
                      </a:endParaRPr>
                    </a:p>
                  </a:txBody>
                  <a:tcPr/>
                </a:tc>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960" y="3625300"/>
            <a:ext cx="8656320" cy="23944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4960" y="1050878"/>
            <a:ext cx="8656320" cy="2180002"/>
          </a:xfrm>
          <a:prstGeom prst="rect">
            <a:avLst/>
          </a:prstGeom>
        </p:spPr>
      </p:pic>
    </p:spTree>
    <p:extLst>
      <p:ext uri="{BB962C8B-B14F-4D97-AF65-F5344CB8AC3E}">
        <p14:creationId xmlns:p14="http://schemas.microsoft.com/office/powerpoint/2010/main" val="366824302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15548583</TotalTime>
  <Words>994</Words>
  <Application>Microsoft Office PowerPoint</Application>
  <PresentationFormat>Widescreen</PresentationFormat>
  <Paragraphs>487</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Franklin Gothic Book</vt:lpstr>
      <vt:lpstr>Franklin Gothic Medium</vt:lpstr>
      <vt:lpstr>Mangal</vt:lpstr>
      <vt:lpstr>Tahoma</vt:lpstr>
      <vt:lpstr>Times New Roman</vt:lpstr>
      <vt:lpstr>Wingdings</vt:lpstr>
      <vt:lpstr>Wingdings 2</vt:lpstr>
      <vt:lpstr>Trek</vt:lpstr>
      <vt:lpstr>Gokhale  Education Society’s BYK College of Commerce Nasik – 422005 Affiliated to  Savitribai Phule Pune University Pune </vt:lpstr>
      <vt:lpstr>Courses Offered</vt:lpstr>
      <vt:lpstr>Objectives    </vt:lpstr>
      <vt:lpstr>Outcomes </vt:lpstr>
      <vt:lpstr>SWOC Analysis</vt:lpstr>
      <vt:lpstr>Students’ Enrolment  </vt:lpstr>
      <vt:lpstr>PowerPoint Presentation</vt:lpstr>
      <vt:lpstr>Teaching Workload </vt:lpstr>
      <vt:lpstr>Teaching Learning Methods</vt:lpstr>
      <vt:lpstr>Library Support</vt:lpstr>
      <vt:lpstr>Language Laboratory </vt:lpstr>
      <vt:lpstr>Six Day Certificate Course in Language Skills  12th February 2024 to 17th February 2024 170 Students Actively Attended the Course.  </vt:lpstr>
      <vt:lpstr>         Dr Premji Parmar’s GUEST LECTURE on You Attitude Day 1 </vt:lpstr>
      <vt:lpstr>                      Ms Ananya Chaudhary on Non Verbal Communication  Day 2</vt:lpstr>
      <vt:lpstr>         Uttam Sonkamble on Verb – Nucleus  Day 3</vt:lpstr>
      <vt:lpstr>        Dr Vaishali Patil on Tenses  Day 4</vt:lpstr>
      <vt:lpstr>             Ms Sonali Mharsale on Interview Skills  Day 5</vt:lpstr>
      <vt:lpstr>         Mock Interviews of Students Day 6</vt:lpstr>
      <vt:lpstr>PowerPoint Presentation</vt:lpstr>
      <vt:lpstr>                                                           Aditya as Professor                          Utkarsh as Student                         </vt:lpstr>
      <vt:lpstr>                                  </vt:lpstr>
      <vt:lpstr>                                   Principal Dr V N Suryawanshi Sir’s  Address         Ananya Chaudhary – Thanks giving </vt:lpstr>
      <vt:lpstr>Best Practices of the Department</vt:lpstr>
      <vt:lpstr>Best Practices</vt:lpstr>
      <vt:lpstr>Best Practices</vt:lpstr>
      <vt:lpstr>Best Practices </vt:lpstr>
      <vt:lpstr>Best Practices</vt:lpstr>
      <vt:lpstr>                      Group Discussion 2023</vt:lpstr>
      <vt:lpstr>Activities Late Shri Satish Chandra Rotating Trophy Elocution Competition - 07.01.2019                                         Winner – HPT College Nasik                  Second Prize – KNM College Satana                       </vt:lpstr>
      <vt:lpstr>                      Essay Writing Competition – Bank of Maharashtra 04.11.2022</vt:lpstr>
      <vt:lpstr>Activities</vt:lpstr>
      <vt:lpstr>Activities</vt:lpstr>
      <vt:lpstr>         1. Sem I - Employability Skill Enhancement Programme – VA 2 2. Sem II – Value Education – VE 5</vt:lpstr>
      <vt:lpstr>                                                            Internal Test       </vt:lpstr>
      <vt:lpstr>PowerPoint Presentation</vt:lpstr>
      <vt:lpstr>PowerPoint Presentation</vt:lpstr>
      <vt:lpstr>PowerPoint Presentation</vt:lpstr>
      <vt:lpstr>PowerPoint Presentation</vt:lpstr>
      <vt:lpstr>PowerPoint Presentation</vt:lpstr>
      <vt:lpstr>  Workshops/Seminars/Conferences Attended</vt:lpstr>
      <vt:lpstr>Faculty Development Course</vt:lpstr>
      <vt:lpstr>                       Ms Ananya Chaudhary Best Teacher Award 2021-2022       Dr Vaishali Patil – Best Research Paper Award 2023</vt:lpstr>
      <vt:lpstr>  </vt:lpstr>
      <vt:lpstr>Result Analysis</vt:lpstr>
      <vt:lpstr>Future Plans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Gokhale Education Society’s BYK College of Commerce Nasik – 422005 Affiliated to  Savitribai Phule Pune University Pune</dc:title>
  <dc:creator>iball</dc:creator>
  <cp:lastModifiedBy>user</cp:lastModifiedBy>
  <cp:revision>247</cp:revision>
  <dcterms:created xsi:type="dcterms:W3CDTF">2002-01-01T12:56:14Z</dcterms:created>
  <dcterms:modified xsi:type="dcterms:W3CDTF">2024-04-05T07:49:28Z</dcterms:modified>
</cp:coreProperties>
</file>