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1"/>
  </p:sldMasterIdLst>
  <p:notesMasterIdLst>
    <p:notesMasterId r:id="rId48"/>
  </p:notesMasterIdLst>
  <p:handoutMasterIdLst>
    <p:handoutMasterId r:id="rId49"/>
  </p:handoutMasterIdLst>
  <p:sldIdLst>
    <p:sldId id="256" r:id="rId2"/>
    <p:sldId id="257" r:id="rId3"/>
    <p:sldId id="258" r:id="rId4"/>
    <p:sldId id="259" r:id="rId5"/>
    <p:sldId id="260" r:id="rId6"/>
    <p:sldId id="303" r:id="rId7"/>
    <p:sldId id="261" r:id="rId8"/>
    <p:sldId id="262" r:id="rId9"/>
    <p:sldId id="301" r:id="rId10"/>
    <p:sldId id="299" r:id="rId11"/>
    <p:sldId id="300" r:id="rId12"/>
    <p:sldId id="308" r:id="rId13"/>
    <p:sldId id="309" r:id="rId14"/>
    <p:sldId id="263" r:id="rId15"/>
    <p:sldId id="307" r:id="rId16"/>
    <p:sldId id="305" r:id="rId17"/>
    <p:sldId id="311" r:id="rId18"/>
    <p:sldId id="312" r:id="rId19"/>
    <p:sldId id="304" r:id="rId20"/>
    <p:sldId id="267" r:id="rId21"/>
    <p:sldId id="271" r:id="rId22"/>
    <p:sldId id="323" r:id="rId23"/>
    <p:sldId id="274" r:id="rId24"/>
    <p:sldId id="297" r:id="rId25"/>
    <p:sldId id="279" r:id="rId26"/>
    <p:sldId id="295" r:id="rId27"/>
    <p:sldId id="296" r:id="rId28"/>
    <p:sldId id="291" r:id="rId29"/>
    <p:sldId id="280" r:id="rId30"/>
    <p:sldId id="298" r:id="rId31"/>
    <p:sldId id="278" r:id="rId32"/>
    <p:sldId id="292" r:id="rId33"/>
    <p:sldId id="321" r:id="rId34"/>
    <p:sldId id="322" r:id="rId35"/>
    <p:sldId id="314" r:id="rId36"/>
    <p:sldId id="264" r:id="rId37"/>
    <p:sldId id="265" r:id="rId38"/>
    <p:sldId id="317" r:id="rId39"/>
    <p:sldId id="318" r:id="rId40"/>
    <p:sldId id="319" r:id="rId41"/>
    <p:sldId id="315" r:id="rId42"/>
    <p:sldId id="316" r:id="rId43"/>
    <p:sldId id="320" r:id="rId44"/>
    <p:sldId id="286" r:id="rId45"/>
    <p:sldId id="287" r:id="rId46"/>
    <p:sldId id="29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r>
              <a:rPr lang="en-IN" sz="1800" b="1" i="0" baseline="0">
                <a:solidFill>
                  <a:srgbClr val="C00000"/>
                </a:solidFill>
                <a:effectLst>
                  <a:outerShdw blurRad="50800" dist="38100" dir="5400000" algn="t" rotWithShape="0">
                    <a:srgbClr val="000000">
                      <a:alpha val="40000"/>
                    </a:srgbClr>
                  </a:outerShdw>
                </a:effectLst>
              </a:rPr>
              <a:t>T.Y. B.Com Result (in Percent)</a:t>
            </a:r>
            <a:endParaRPr lang="en-IN">
              <a:solidFill>
                <a:srgbClr val="C00000"/>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27821522309712"/>
          <c:y val="0.15601851851851853"/>
          <c:w val="0.88818022747156611"/>
          <c:h val="0.69783902012248467"/>
        </c:manualLayout>
      </c:layout>
      <c:bar3DChart>
        <c:barDir val="col"/>
        <c:grouping val="standard"/>
        <c:varyColors val="0"/>
        <c:ser>
          <c:idx val="0"/>
          <c:order val="0"/>
          <c:tx>
            <c:strRef>
              <c:f>Sheet1!$B$2</c:f>
              <c:strCache>
                <c:ptCount val="1"/>
                <c:pt idx="0">
                  <c:v>Result (in Percent)</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2022-23</c:v>
                </c:pt>
                <c:pt idx="1">
                  <c:v>2021-22</c:v>
                </c:pt>
                <c:pt idx="2">
                  <c:v>2020-21</c:v>
                </c:pt>
                <c:pt idx="3">
                  <c:v>2019-20</c:v>
                </c:pt>
                <c:pt idx="4">
                  <c:v>2018-19</c:v>
                </c:pt>
              </c:strCache>
            </c:strRef>
          </c:cat>
          <c:val>
            <c:numRef>
              <c:f>Sheet1!$B$3:$B$7</c:f>
              <c:numCache>
                <c:formatCode>General</c:formatCode>
                <c:ptCount val="5"/>
                <c:pt idx="0">
                  <c:v>96</c:v>
                </c:pt>
                <c:pt idx="1">
                  <c:v>95.5</c:v>
                </c:pt>
                <c:pt idx="2">
                  <c:v>98.7</c:v>
                </c:pt>
                <c:pt idx="3">
                  <c:v>91.5</c:v>
                </c:pt>
                <c:pt idx="4">
                  <c:v>96.4</c:v>
                </c:pt>
              </c:numCache>
            </c:numRef>
          </c:val>
        </c:ser>
        <c:dLbls>
          <c:showLegendKey val="0"/>
          <c:showVal val="1"/>
          <c:showCatName val="0"/>
          <c:showSerName val="0"/>
          <c:showPercent val="0"/>
          <c:showBubbleSize val="0"/>
        </c:dLbls>
        <c:gapWidth val="150"/>
        <c:shape val="box"/>
        <c:axId val="1102157904"/>
        <c:axId val="1102155728"/>
        <c:axId val="1349668240"/>
      </c:bar3DChart>
      <c:catAx>
        <c:axId val="1102157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102155728"/>
        <c:crosses val="autoZero"/>
        <c:auto val="1"/>
        <c:lblAlgn val="ctr"/>
        <c:lblOffset val="100"/>
        <c:noMultiLvlLbl val="0"/>
      </c:catAx>
      <c:valAx>
        <c:axId val="1102155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102157904"/>
        <c:crosses val="autoZero"/>
        <c:crossBetween val="between"/>
      </c:valAx>
      <c:serAx>
        <c:axId val="1349668240"/>
        <c:scaling>
          <c:orientation val="minMax"/>
        </c:scaling>
        <c:delete val="1"/>
        <c:axPos val="b"/>
        <c:majorTickMark val="none"/>
        <c:minorTickMark val="none"/>
        <c:tickLblPos val="nextTo"/>
        <c:crossAx val="1102155728"/>
        <c:crosses val="autoZero"/>
      </c:ser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solidFill>
                  <a:srgbClr val="FF0000"/>
                </a:solidFill>
              </a:rPr>
              <a:t>M.Com Result (Research </a:t>
            </a:r>
            <a:r>
              <a:rPr lang="en-US" dirty="0" smtClean="0">
                <a:solidFill>
                  <a:srgbClr val="FF0000"/>
                </a:solidFill>
              </a:rPr>
              <a:t>Methodology for Business) </a:t>
            </a:r>
            <a:r>
              <a:rPr lang="en-US" dirty="0">
                <a:solidFill>
                  <a:srgbClr val="FF0000"/>
                </a:solidFill>
              </a:rPr>
              <a:t>in Percent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Sheet1!$B$19</c:f>
              <c:strCache>
                <c:ptCount val="1"/>
                <c:pt idx="0">
                  <c:v>Percent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Sheet1!$A$20:$A$24</c:f>
              <c:strCache>
                <c:ptCount val="5"/>
                <c:pt idx="0">
                  <c:v>2022-23</c:v>
                </c:pt>
                <c:pt idx="1">
                  <c:v>2021-22</c:v>
                </c:pt>
                <c:pt idx="2">
                  <c:v>2020-21</c:v>
                </c:pt>
                <c:pt idx="3">
                  <c:v>2019-20</c:v>
                </c:pt>
                <c:pt idx="4">
                  <c:v>2018-19</c:v>
                </c:pt>
              </c:strCache>
            </c:strRef>
          </c:cat>
          <c:val>
            <c:numRef>
              <c:f>Sheet1!$B$20:$B$24</c:f>
              <c:numCache>
                <c:formatCode>General</c:formatCode>
                <c:ptCount val="5"/>
                <c:pt idx="0">
                  <c:v>100</c:v>
                </c:pt>
                <c:pt idx="1">
                  <c:v>97.5</c:v>
                </c:pt>
                <c:pt idx="2">
                  <c:v>99</c:v>
                </c:pt>
                <c:pt idx="3">
                  <c:v>98</c:v>
                </c:pt>
                <c:pt idx="4">
                  <c:v>100</c:v>
                </c:pt>
              </c:numCache>
            </c:numRef>
          </c:val>
        </c:ser>
        <c:dLbls>
          <c:showLegendKey val="0"/>
          <c:showVal val="1"/>
          <c:showCatName val="0"/>
          <c:showSerName val="0"/>
          <c:showPercent val="0"/>
          <c:showBubbleSize val="0"/>
        </c:dLbls>
        <c:gapWidth val="150"/>
        <c:shape val="box"/>
        <c:axId val="1102161712"/>
        <c:axId val="1102157360"/>
        <c:axId val="0"/>
      </c:bar3DChart>
      <c:catAx>
        <c:axId val="1102161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FF0000"/>
                </a:solidFill>
                <a:latin typeface="+mn-lt"/>
                <a:ea typeface="+mn-ea"/>
                <a:cs typeface="+mn-cs"/>
              </a:defRPr>
            </a:pPr>
            <a:endParaRPr lang="en-US"/>
          </a:p>
        </c:txPr>
        <c:crossAx val="1102157360"/>
        <c:crosses val="autoZero"/>
        <c:auto val="1"/>
        <c:lblAlgn val="ctr"/>
        <c:lblOffset val="100"/>
        <c:noMultiLvlLbl val="0"/>
      </c:catAx>
      <c:valAx>
        <c:axId val="1102157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FF0000"/>
                </a:solidFill>
                <a:latin typeface="+mn-lt"/>
                <a:ea typeface="+mn-ea"/>
                <a:cs typeface="+mn-cs"/>
              </a:defRPr>
            </a:pPr>
            <a:endParaRPr lang="en-US"/>
          </a:p>
        </c:txPr>
        <c:crossAx val="1102161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solidFill>
                  <a:srgbClr val="FF0000"/>
                </a:solidFill>
              </a:rPr>
              <a:t>M.Com Result </a:t>
            </a:r>
            <a:r>
              <a:rPr lang="en-US" dirty="0" smtClean="0">
                <a:solidFill>
                  <a:srgbClr val="FF0000"/>
                </a:solidFill>
              </a:rPr>
              <a:t>(Industrial Economic Environment) </a:t>
            </a:r>
            <a:r>
              <a:rPr lang="en-US" dirty="0">
                <a:solidFill>
                  <a:srgbClr val="FF0000"/>
                </a:solidFill>
              </a:rPr>
              <a:t>in Percent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Sheet1!$B$19</c:f>
              <c:strCache>
                <c:ptCount val="1"/>
                <c:pt idx="0">
                  <c:v>Percent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Sheet1!$A$20:$A$24</c:f>
              <c:strCache>
                <c:ptCount val="5"/>
                <c:pt idx="0">
                  <c:v>2022-23</c:v>
                </c:pt>
                <c:pt idx="1">
                  <c:v>2021-22</c:v>
                </c:pt>
                <c:pt idx="2">
                  <c:v>2020-21</c:v>
                </c:pt>
                <c:pt idx="3">
                  <c:v>2019-20</c:v>
                </c:pt>
                <c:pt idx="4">
                  <c:v>2018-19</c:v>
                </c:pt>
              </c:strCache>
            </c:strRef>
          </c:cat>
          <c:val>
            <c:numRef>
              <c:f>Sheet1!$B$20:$B$24</c:f>
              <c:numCache>
                <c:formatCode>General</c:formatCode>
                <c:ptCount val="5"/>
                <c:pt idx="0">
                  <c:v>100</c:v>
                </c:pt>
                <c:pt idx="1">
                  <c:v>97.5</c:v>
                </c:pt>
                <c:pt idx="2">
                  <c:v>99</c:v>
                </c:pt>
                <c:pt idx="3">
                  <c:v>98</c:v>
                </c:pt>
                <c:pt idx="4">
                  <c:v>100</c:v>
                </c:pt>
              </c:numCache>
            </c:numRef>
          </c:val>
        </c:ser>
        <c:dLbls>
          <c:showLegendKey val="0"/>
          <c:showVal val="1"/>
          <c:showCatName val="0"/>
          <c:showSerName val="0"/>
          <c:showPercent val="0"/>
          <c:showBubbleSize val="0"/>
        </c:dLbls>
        <c:gapWidth val="150"/>
        <c:shape val="box"/>
        <c:axId val="1102156272"/>
        <c:axId val="1102160080"/>
        <c:axId val="0"/>
      </c:bar3DChart>
      <c:catAx>
        <c:axId val="1102156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FF0000"/>
                </a:solidFill>
                <a:latin typeface="+mn-lt"/>
                <a:ea typeface="+mn-ea"/>
                <a:cs typeface="+mn-cs"/>
              </a:defRPr>
            </a:pPr>
            <a:endParaRPr lang="en-US"/>
          </a:p>
        </c:txPr>
        <c:crossAx val="1102160080"/>
        <c:crosses val="autoZero"/>
        <c:auto val="1"/>
        <c:lblAlgn val="ctr"/>
        <c:lblOffset val="100"/>
        <c:noMultiLvlLbl val="0"/>
      </c:catAx>
      <c:valAx>
        <c:axId val="1102160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FF0000"/>
                </a:solidFill>
                <a:latin typeface="+mn-lt"/>
                <a:ea typeface="+mn-ea"/>
                <a:cs typeface="+mn-cs"/>
              </a:defRPr>
            </a:pPr>
            <a:endParaRPr lang="en-US"/>
          </a:p>
        </c:txPr>
        <c:crossAx val="1102156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IN" smtClean="0"/>
              <a:t>20-03-2024</a:t>
            </a:r>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078B3E-7709-42F4-8449-60B861DA4C5E}" type="slidenum">
              <a:rPr lang="en-IN" smtClean="0"/>
              <a:t>‹#›</a:t>
            </a:fld>
            <a:endParaRPr lang="en-IN"/>
          </a:p>
        </p:txBody>
      </p:sp>
    </p:spTree>
    <p:extLst>
      <p:ext uri="{BB962C8B-B14F-4D97-AF65-F5344CB8AC3E}">
        <p14:creationId xmlns:p14="http://schemas.microsoft.com/office/powerpoint/2010/main" val="31323360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IN" smtClean="0"/>
              <a:t>20-03-2024</a:t>
            </a:r>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884E9-E821-425D-BBDF-B09EF191E641}" type="slidenum">
              <a:rPr lang="en-IN" smtClean="0"/>
              <a:t>‹#›</a:t>
            </a:fld>
            <a:endParaRPr lang="en-IN"/>
          </a:p>
        </p:txBody>
      </p:sp>
    </p:spTree>
    <p:extLst>
      <p:ext uri="{BB962C8B-B14F-4D97-AF65-F5344CB8AC3E}">
        <p14:creationId xmlns:p14="http://schemas.microsoft.com/office/powerpoint/2010/main" val="242127974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F34884E9-E821-425D-BBDF-B09EF191E641}" type="slidenum">
              <a:rPr lang="en-IN" smtClean="0"/>
              <a:t>1</a:t>
            </a:fld>
            <a:endParaRPr lang="en-IN"/>
          </a:p>
        </p:txBody>
      </p:sp>
      <p:sp>
        <p:nvSpPr>
          <p:cNvPr id="5" name="Date Placeholder 4"/>
          <p:cNvSpPr>
            <a:spLocks noGrp="1"/>
          </p:cNvSpPr>
          <p:nvPr>
            <p:ph type="dt" idx="11"/>
          </p:nvPr>
        </p:nvSpPr>
        <p:spPr/>
        <p:txBody>
          <a:bodyPr/>
          <a:lstStyle/>
          <a:p>
            <a:r>
              <a:rPr lang="en-IN" smtClean="0"/>
              <a:t>20-03-2024</a:t>
            </a:r>
            <a:endParaRPr lang="en-IN"/>
          </a:p>
        </p:txBody>
      </p:sp>
    </p:spTree>
    <p:extLst>
      <p:ext uri="{BB962C8B-B14F-4D97-AF65-F5344CB8AC3E}">
        <p14:creationId xmlns:p14="http://schemas.microsoft.com/office/powerpoint/2010/main" val="277512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Date Placeholder 3"/>
          <p:cNvSpPr>
            <a:spLocks noGrp="1"/>
          </p:cNvSpPr>
          <p:nvPr>
            <p:ph type="dt" idx="10"/>
          </p:nvPr>
        </p:nvSpPr>
        <p:spPr/>
        <p:txBody>
          <a:bodyPr/>
          <a:lstStyle/>
          <a:p>
            <a:r>
              <a:rPr lang="en-IN" smtClean="0"/>
              <a:t>20-03-2024</a:t>
            </a:r>
            <a:endParaRPr lang="en-IN"/>
          </a:p>
        </p:txBody>
      </p:sp>
      <p:sp>
        <p:nvSpPr>
          <p:cNvPr id="5" name="Slide Number Placeholder 4"/>
          <p:cNvSpPr>
            <a:spLocks noGrp="1"/>
          </p:cNvSpPr>
          <p:nvPr>
            <p:ph type="sldNum" sz="quarter" idx="11"/>
          </p:nvPr>
        </p:nvSpPr>
        <p:spPr/>
        <p:txBody>
          <a:bodyPr/>
          <a:lstStyle/>
          <a:p>
            <a:fld id="{F34884E9-E821-425D-BBDF-B09EF191E641}" type="slidenum">
              <a:rPr lang="en-IN" smtClean="0"/>
              <a:t>24</a:t>
            </a:fld>
            <a:endParaRPr lang="en-IN"/>
          </a:p>
        </p:txBody>
      </p:sp>
    </p:spTree>
    <p:extLst>
      <p:ext uri="{BB962C8B-B14F-4D97-AF65-F5344CB8AC3E}">
        <p14:creationId xmlns:p14="http://schemas.microsoft.com/office/powerpoint/2010/main" val="3963613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en-US" smtClean="0"/>
              <a:t>Click to edit Master title style</a:t>
            </a:r>
            <a:endParaRPr lang="en-US" dirty="0"/>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654455-819A-45E9-887D-F738B22FE000}" type="datetime1">
              <a:rPr lang="en-IN" smtClean="0"/>
              <a:t>03-05-2024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rIns="45720"/>
          <a:lstStyle/>
          <a:p>
            <a:fld id="{198ADFDE-5019-41B3-92F2-654A62372393}" type="slidenum">
              <a:rPr lang="en-IN" smtClean="0"/>
              <a:t>‹#›</a:t>
            </a:fld>
            <a:endParaRPr lang="en-IN"/>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70368449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483A82-2F2C-4E23-B89B-C1F4A2FA092F}" type="datetime1">
              <a:rPr lang="en-IN" smtClean="0"/>
              <a:t>03-05-2024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8ADFDE-5019-41B3-92F2-654A62372393}" type="slidenum">
              <a:rPr lang="en-IN" smtClean="0"/>
              <a:t>‹#›</a:t>
            </a:fld>
            <a:endParaRPr lang="en-IN"/>
          </a:p>
        </p:txBody>
      </p:sp>
    </p:spTree>
    <p:extLst>
      <p:ext uri="{BB962C8B-B14F-4D97-AF65-F5344CB8AC3E}">
        <p14:creationId xmlns:p14="http://schemas.microsoft.com/office/powerpoint/2010/main" val="277503659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3A6D50-9711-42F7-B697-BC3387940F74}" type="datetime1">
              <a:rPr lang="en-IN" smtClean="0"/>
              <a:t>03-05-2024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8ADFDE-5019-41B3-92F2-654A62372393}" type="slidenum">
              <a:rPr lang="en-IN" smtClean="0"/>
              <a:t>‹#›</a:t>
            </a:fld>
            <a:endParaRPr lang="en-IN"/>
          </a:p>
        </p:txBody>
      </p:sp>
    </p:spTree>
    <p:extLst>
      <p:ext uri="{BB962C8B-B14F-4D97-AF65-F5344CB8AC3E}">
        <p14:creationId xmlns:p14="http://schemas.microsoft.com/office/powerpoint/2010/main" val="117341887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CCC5A6-2897-41CF-9BED-92B553ECDCFA}" type="datetime1">
              <a:rPr lang="en-IN" smtClean="0"/>
              <a:t>03-05-2024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8ADFDE-5019-41B3-92F2-654A62372393}" type="slidenum">
              <a:rPr lang="en-IN" smtClean="0"/>
              <a:t>‹#›</a:t>
            </a:fld>
            <a:endParaRPr lang="en-IN"/>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1437413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en-US" smtClean="0"/>
              <a:t>Click to edit Master title style</a:t>
            </a:r>
            <a:endParaRPr lang="en-US" dirty="0"/>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25967-D18F-4E4C-AB28-95D92605AFD4}" type="datetime1">
              <a:rPr lang="en-IN" smtClean="0"/>
              <a:t>03-05-2024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98ADFDE-5019-41B3-92F2-654A62372393}" type="slidenum">
              <a:rPr lang="en-IN" smtClean="0"/>
              <a:t>‹#›</a:t>
            </a:fld>
            <a:endParaRPr lang="en-IN"/>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8856899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ACD3C-6502-4F34-890E-129937625B9E}" type="datetime1">
              <a:rPr lang="en-IN" smtClean="0"/>
              <a:t>03-05-2024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98ADFDE-5019-41B3-92F2-654A62372393}" type="slidenum">
              <a:rPr lang="en-IN" smtClean="0"/>
              <a:t>‹#›</a:t>
            </a:fld>
            <a:endParaRPr lang="en-IN"/>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139227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962510" y="2851330"/>
            <a:ext cx="2858443" cy="31986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84680" y="2851330"/>
            <a:ext cx="2859526" cy="31986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F25D15-DD19-4772-A18B-F609964BB19E}" type="datetime1">
              <a:rPr lang="en-IN" smtClean="0"/>
              <a:t>03-05-2024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98ADFDE-5019-41B3-92F2-654A62372393}" type="slidenum">
              <a:rPr lang="en-IN" smtClean="0"/>
              <a:t>‹#›</a:t>
            </a:fld>
            <a:endParaRPr lang="en-IN"/>
          </a:p>
        </p:txBody>
      </p:sp>
    </p:spTree>
    <p:extLst>
      <p:ext uri="{BB962C8B-B14F-4D97-AF65-F5344CB8AC3E}">
        <p14:creationId xmlns:p14="http://schemas.microsoft.com/office/powerpoint/2010/main" val="351013018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C0BED0-1195-4B4E-ABEE-EAA107D85B38}" type="datetime1">
              <a:rPr lang="en-IN" smtClean="0"/>
              <a:t>03-05-2024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98ADFDE-5019-41B3-92F2-654A62372393}" type="slidenum">
              <a:rPr lang="en-IN" smtClean="0"/>
              <a:t>‹#›</a:t>
            </a:fld>
            <a:endParaRPr lang="en-IN"/>
          </a:p>
        </p:txBody>
      </p:sp>
    </p:spTree>
    <p:extLst>
      <p:ext uri="{BB962C8B-B14F-4D97-AF65-F5344CB8AC3E}">
        <p14:creationId xmlns:p14="http://schemas.microsoft.com/office/powerpoint/2010/main" val="27552064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3F5B963-07F6-47F5-9E97-CE1070A0CAA9}" type="datetime1">
              <a:rPr lang="en-IN" smtClean="0"/>
              <a:t>03-05-2024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98ADFDE-5019-41B3-92F2-654A62372393}" type="slidenum">
              <a:rPr lang="en-IN" smtClean="0"/>
              <a:t>‹#›</a:t>
            </a:fld>
            <a:endParaRPr lang="en-IN"/>
          </a:p>
        </p:txBody>
      </p:sp>
    </p:spTree>
    <p:extLst>
      <p:ext uri="{BB962C8B-B14F-4D97-AF65-F5344CB8AC3E}">
        <p14:creationId xmlns:p14="http://schemas.microsoft.com/office/powerpoint/2010/main" val="100208901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n-US" smtClean="0"/>
              <a:t>Click to edit Master title style</a:t>
            </a:r>
            <a:endParaRPr lang="en-US" dirty="0"/>
          </a:p>
        </p:txBody>
      </p:sp>
      <p:sp>
        <p:nvSpPr>
          <p:cNvPr id="3" name="Content Placeholder 2"/>
          <p:cNvSpPr>
            <a:spLocks noGrp="1"/>
          </p:cNvSpPr>
          <p:nvPr>
            <p:ph idx="1"/>
          </p:nvPr>
        </p:nvSpPr>
        <p:spPr>
          <a:xfrm>
            <a:off x="4088538" y="805818"/>
            <a:ext cx="3755668" cy="52441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D1D3564-B5C0-4D85-9F11-239ACCC1934D}" type="datetime1">
              <a:rPr lang="en-IN" smtClean="0"/>
              <a:t>03-05-2024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98ADFDE-5019-41B3-92F2-654A62372393}" type="slidenum">
              <a:rPr lang="en-IN" smtClean="0"/>
              <a:t>‹#›</a:t>
            </a:fld>
            <a:endParaRPr lang="en-IN"/>
          </a:p>
        </p:txBody>
      </p:sp>
    </p:spTree>
    <p:extLst>
      <p:ext uri="{BB962C8B-B14F-4D97-AF65-F5344CB8AC3E}">
        <p14:creationId xmlns:p14="http://schemas.microsoft.com/office/powerpoint/2010/main" val="247268119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5CE190D-ECE3-4B11-8133-354D9734B8FE}" type="datetime1">
              <a:rPr lang="en-IN" smtClean="0"/>
              <a:t>03-05-2024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98ADFDE-5019-41B3-92F2-654A62372393}" type="slidenum">
              <a:rPr lang="en-IN" smtClean="0"/>
              <a:t>‹#›</a:t>
            </a:fld>
            <a:endParaRPr lang="en-IN"/>
          </a:p>
        </p:txBody>
      </p:sp>
    </p:spTree>
    <p:extLst>
      <p:ext uri="{BB962C8B-B14F-4D97-AF65-F5344CB8AC3E}">
        <p14:creationId xmlns:p14="http://schemas.microsoft.com/office/powerpoint/2010/main" val="19905181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4">
            <a:extLst>
              <a:ext uri="{28A0092B-C50C-407E-A947-70E740481C1C}">
                <a14:useLocalDpi xmlns:a14="http://schemas.microsoft.com/office/drawing/2010/main" val="0"/>
              </a:ext>
            </a:extLst>
          </a:blip>
          <a:srcRect r="24998"/>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123F55F2-1EAD-443D-8C92-2EA2C58C2CAB}" type="datetime1">
              <a:rPr lang="en-IN" smtClean="0"/>
              <a:t>03-05-2024</a:t>
            </a:fld>
            <a:endParaRPr lang="en-IN"/>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198ADFDE-5019-41B3-92F2-654A62372393}" type="slidenum">
              <a:rPr lang="en-IN" smtClean="0"/>
              <a:t>‹#›</a:t>
            </a:fld>
            <a:endParaRPr lang="en-IN"/>
          </a:p>
        </p:txBody>
      </p:sp>
    </p:spTree>
    <p:extLst>
      <p:ext uri="{BB962C8B-B14F-4D97-AF65-F5344CB8AC3E}">
        <p14:creationId xmlns:p14="http://schemas.microsoft.com/office/powerpoint/2010/main" val="379047868"/>
      </p:ext>
    </p:extLst>
  </p:cSld>
  <p:clrMap bg1="dk1" tx1="lt1" bg2="dk2"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hf hdr="0" ftr="0" dt="0"/>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24028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zZciMho08pxF96_6AsOfzOzGavbVCd9j/view?usp=drive_link" TargetMode="External"/><Relationship Id="rId2" Type="http://schemas.openxmlformats.org/officeDocument/2006/relationships/hyperlink" Target="https://drive.google.com/file/d/1rf6nveQqP2b3eDYkIDei045JxQfa-85P/view?usp=drive_link" TargetMode="External"/><Relationship Id="rId1" Type="http://schemas.openxmlformats.org/officeDocument/2006/relationships/slideLayout" Target="../slideLayouts/slideLayout7.xml"/><Relationship Id="rId6" Type="http://schemas.openxmlformats.org/officeDocument/2006/relationships/hyperlink" Target="https://drive.google.com/file/d/1dsve52xIBBom8NdXe_xy-hq_7KNQYyhc/view?usp=drive_link" TargetMode="External"/><Relationship Id="rId5" Type="http://schemas.openxmlformats.org/officeDocument/2006/relationships/hyperlink" Target="https://drive.google.com/file/d/1HTCVTuJ6o88qq3TorVGYFYyND5yqwq3Q/view?usp=drive_link" TargetMode="External"/><Relationship Id="rId4" Type="http://schemas.openxmlformats.org/officeDocument/2006/relationships/hyperlink" Target="https://drive.google.com/file/d/1GPf2pw3uN60NAD_ywNe3CmMP23ty9myo/view?usp=drive_lin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hyperlink" Target="https://drive.google.com/file/d/1eOZ8B9BOhQ2YsfQ5nBEXXFTJb9pjdlu4/view?usp=drive_link" TargetMode="External"/><Relationship Id="rId4" Type="http://schemas.openxmlformats.org/officeDocument/2006/relationships/hyperlink" Target="https://drive.google.com/file/d/1BWJwuNDSJwRDwxE9WedFnGVizA2HLKwx/view?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062371" y="1227806"/>
            <a:ext cx="1293019" cy="1057275"/>
          </a:xfrm>
          <a:prstGeom prst="rect">
            <a:avLst/>
          </a:prstGeom>
        </p:spPr>
      </p:pic>
      <p:sp>
        <p:nvSpPr>
          <p:cNvPr id="8" name="Rectangle 7"/>
          <p:cNvSpPr/>
          <p:nvPr/>
        </p:nvSpPr>
        <p:spPr>
          <a:xfrm>
            <a:off x="933166" y="2649498"/>
            <a:ext cx="7175310" cy="2798780"/>
          </a:xfrm>
          <a:prstGeom prst="rect">
            <a:avLst/>
          </a:prstGeom>
        </p:spPr>
        <p:txBody>
          <a:bodyPr wrap="square">
            <a:spAutoFit/>
          </a:bodyPr>
          <a:lstStyle/>
          <a:p>
            <a:pPr algn="ctr">
              <a:lnSpc>
                <a:spcPct val="107000"/>
              </a:lnSpc>
              <a:spcAft>
                <a:spcPts val="600"/>
              </a:spcAft>
            </a:pPr>
            <a:r>
              <a:rPr lang="en-US" sz="2100" dirty="0">
                <a:solidFill>
                  <a:srgbClr val="FF0000"/>
                </a:solidFill>
                <a:latin typeface="Algerian" panose="04020705040A02060702" pitchFamily="82" charset="0"/>
                <a:ea typeface="Calibri" panose="020F0502020204030204" pitchFamily="34" charset="0"/>
                <a:cs typeface="Times New Roman" panose="02020603050405020304" pitchFamily="18" charset="0"/>
              </a:rPr>
              <a:t>G. E. Society’s</a:t>
            </a:r>
            <a:endParaRPr lang="en-IN" dirty="0">
              <a:solidFill>
                <a:srgbClr val="FF0000"/>
              </a:solidFill>
              <a:latin typeface="Algerian" panose="04020705040A02060702" pitchFamily="82" charset="0"/>
              <a:ea typeface="Calibri" panose="020F0502020204030204" pitchFamily="34" charset="0"/>
              <a:cs typeface="Times New Roman" panose="02020603050405020304" pitchFamily="18" charset="0"/>
            </a:endParaRPr>
          </a:p>
          <a:p>
            <a:pPr algn="ctr">
              <a:lnSpc>
                <a:spcPct val="107000"/>
              </a:lnSpc>
              <a:spcAft>
                <a:spcPts val="600"/>
              </a:spcAft>
            </a:pPr>
            <a:r>
              <a:rPr lang="en-US" sz="2100" dirty="0">
                <a:solidFill>
                  <a:srgbClr val="FF0000"/>
                </a:solidFill>
                <a:latin typeface="Algerian" panose="04020705040A02060702" pitchFamily="82" charset="0"/>
                <a:ea typeface="Calibri" panose="020F0502020204030204" pitchFamily="34" charset="0"/>
                <a:cs typeface="Times New Roman" panose="02020603050405020304" pitchFamily="18" charset="0"/>
              </a:rPr>
              <a:t>B.Y.K. (Sinnar) College of Commerce, </a:t>
            </a:r>
            <a:r>
              <a:rPr lang="en-US" sz="2100" dirty="0" smtClean="0">
                <a:solidFill>
                  <a:srgbClr val="FF0000"/>
                </a:solidFill>
                <a:latin typeface="Algerian" panose="04020705040A02060702" pitchFamily="82" charset="0"/>
                <a:ea typeface="Calibri" panose="020F0502020204030204" pitchFamily="34" charset="0"/>
                <a:cs typeface="Times New Roman" panose="02020603050405020304" pitchFamily="18" charset="0"/>
              </a:rPr>
              <a:t>Nasik-05</a:t>
            </a:r>
            <a:endParaRPr lang="en-US" sz="2100" dirty="0">
              <a:solidFill>
                <a:srgbClr val="FF0000"/>
              </a:solidFill>
              <a:latin typeface="Algerian" panose="04020705040A02060702" pitchFamily="82" charset="0"/>
              <a:ea typeface="Calibri" panose="020F0502020204030204" pitchFamily="34" charset="0"/>
              <a:cs typeface="Times New Roman" panose="02020603050405020304" pitchFamily="18" charset="0"/>
            </a:endParaRPr>
          </a:p>
          <a:p>
            <a:pPr algn="ctr">
              <a:lnSpc>
                <a:spcPct val="107000"/>
              </a:lnSpc>
              <a:spcAft>
                <a:spcPts val="600"/>
              </a:spcAft>
            </a:pPr>
            <a:endParaRPr lang="en-IN" dirty="0">
              <a:solidFill>
                <a:srgbClr val="FF0000"/>
              </a:solidFill>
              <a:latin typeface="Algerian" panose="04020705040A02060702" pitchFamily="82" charset="0"/>
              <a:ea typeface="Calibri" panose="020F0502020204030204" pitchFamily="34" charset="0"/>
              <a:cs typeface="Times New Roman" panose="02020603050405020304" pitchFamily="18" charset="0"/>
            </a:endParaRPr>
          </a:p>
          <a:p>
            <a:pPr algn="ctr">
              <a:lnSpc>
                <a:spcPct val="107000"/>
              </a:lnSpc>
              <a:spcAft>
                <a:spcPts val="600"/>
              </a:spcAft>
            </a:pPr>
            <a:r>
              <a:rPr lang="en-US" sz="2100" dirty="0">
                <a:solidFill>
                  <a:srgbClr val="FF0000"/>
                </a:solidFill>
                <a:latin typeface="Algerian" panose="04020705040A02060702" pitchFamily="82" charset="0"/>
                <a:ea typeface="Calibri" panose="020F0502020204030204" pitchFamily="34" charset="0"/>
                <a:cs typeface="Times New Roman" panose="02020603050405020304" pitchFamily="18" charset="0"/>
              </a:rPr>
              <a:t>Department of BUSINESS Economics</a:t>
            </a:r>
            <a:endParaRPr lang="en-IN" dirty="0">
              <a:solidFill>
                <a:srgbClr val="FF0000"/>
              </a:solidFill>
              <a:latin typeface="Algerian" panose="04020705040A02060702" pitchFamily="82" charset="0"/>
              <a:ea typeface="Calibri" panose="020F0502020204030204" pitchFamily="34" charset="0"/>
              <a:cs typeface="Times New Roman" panose="02020603050405020304" pitchFamily="18" charset="0"/>
            </a:endParaRPr>
          </a:p>
          <a:p>
            <a:pPr algn="ctr">
              <a:lnSpc>
                <a:spcPct val="107000"/>
              </a:lnSpc>
              <a:spcAft>
                <a:spcPts val="600"/>
              </a:spcAft>
            </a:pPr>
            <a:r>
              <a:rPr lang="en-US" sz="2100" dirty="0">
                <a:solidFill>
                  <a:srgbClr val="FF0000"/>
                </a:solidFill>
                <a:latin typeface="Algerian" panose="04020705040A02060702" pitchFamily="82" charset="0"/>
                <a:ea typeface="Calibri" panose="020F0502020204030204" pitchFamily="34" charset="0"/>
                <a:cs typeface="Times New Roman" panose="02020603050405020304" pitchFamily="18" charset="0"/>
              </a:rPr>
              <a:t>Dr. K. J. Shivade (Head of Department) and </a:t>
            </a:r>
            <a:r>
              <a:rPr lang="en-US" sz="2100" dirty="0" smtClean="0">
                <a:solidFill>
                  <a:srgbClr val="FF0000"/>
                </a:solidFill>
                <a:latin typeface="Algerian" panose="04020705040A02060702" pitchFamily="82" charset="0"/>
                <a:ea typeface="Calibri" panose="020F0502020204030204" pitchFamily="34" charset="0"/>
                <a:cs typeface="Times New Roman" panose="02020603050405020304" pitchFamily="18" charset="0"/>
              </a:rPr>
              <a:t>Faculty </a:t>
            </a:r>
            <a:r>
              <a:rPr lang="en-US" sz="2100" dirty="0">
                <a:solidFill>
                  <a:srgbClr val="FF0000"/>
                </a:solidFill>
                <a:latin typeface="Algerian" panose="04020705040A02060702" pitchFamily="82" charset="0"/>
                <a:ea typeface="Calibri" panose="020F0502020204030204" pitchFamily="34" charset="0"/>
                <a:cs typeface="Times New Roman" panose="02020603050405020304" pitchFamily="18" charset="0"/>
              </a:rPr>
              <a:t>Members</a:t>
            </a:r>
            <a:endParaRPr lang="en-IN"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lnSpc>
                <a:spcPct val="107000"/>
              </a:lnSpc>
              <a:spcAft>
                <a:spcPts val="600"/>
              </a:spcAft>
            </a:pPr>
            <a:endParaRPr lang="en-IN" dirty="0">
              <a:solidFill>
                <a:srgbClr val="FF0000"/>
              </a:solidFill>
              <a:latin typeface="Algerian" panose="04020705040A02060702" pitchFamily="82" charset="0"/>
              <a:ea typeface="Calibri" panose="020F0502020204030204" pitchFamily="34" charset="0"/>
              <a:cs typeface="Times New Roman" panose="02020603050405020304" pitchFamily="18" charset="0"/>
            </a:endParaRPr>
          </a:p>
        </p:txBody>
      </p:sp>
      <p:sp>
        <p:nvSpPr>
          <p:cNvPr id="9" name="Title 6"/>
          <p:cNvSpPr txBox="1">
            <a:spLocks/>
          </p:cNvSpPr>
          <p:nvPr/>
        </p:nvSpPr>
        <p:spPr>
          <a:xfrm>
            <a:off x="2325238" y="1245394"/>
            <a:ext cx="4554941" cy="994172"/>
          </a:xfrm>
          <a:prstGeom prst="rect">
            <a:avLst/>
          </a:prstGeom>
        </p:spPr>
        <p:style>
          <a:lnRef idx="2">
            <a:schemeClr val="accent4"/>
          </a:lnRef>
          <a:fillRef idx="1">
            <a:schemeClr val="lt1"/>
          </a:fillRef>
          <a:effectRef idx="0">
            <a:schemeClr val="accent4"/>
          </a:effectRef>
          <a:fontRef idx="minor">
            <a:schemeClr val="dk1"/>
          </a:fontRef>
        </p:style>
        <p:txBody>
          <a:bodyPr vert="horz" lIns="68580" tIns="34290" rIns="68580" bIns="3429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solidFill>
                  <a:srgbClr val="002060"/>
                </a:solidFill>
                <a:latin typeface="Algerian" panose="04020705040A02060702" pitchFamily="82" charset="0"/>
              </a:rPr>
              <a:t>WELCOME</a:t>
            </a:r>
            <a:br>
              <a:rPr lang="en-US" sz="4500" dirty="0">
                <a:solidFill>
                  <a:srgbClr val="002060"/>
                </a:solidFill>
                <a:latin typeface="Algerian" panose="04020705040A02060702" pitchFamily="82" charset="0"/>
              </a:rPr>
            </a:br>
            <a:r>
              <a:rPr lang="en-US" sz="4500" dirty="0">
                <a:solidFill>
                  <a:srgbClr val="002060"/>
                </a:solidFill>
                <a:latin typeface="Algerian" panose="04020705040A02060702" pitchFamily="82" charset="0"/>
              </a:rPr>
              <a:t>NAAC PEER TEAM</a:t>
            </a:r>
            <a:endParaRPr lang="en-IN" sz="4500" dirty="0">
              <a:solidFill>
                <a:srgbClr val="002060"/>
              </a:solidFill>
              <a:latin typeface="Algerian" panose="04020705040A02060702" pitchFamily="82" charset="0"/>
            </a:endParaRPr>
          </a:p>
        </p:txBody>
      </p:sp>
      <p:pic>
        <p:nvPicPr>
          <p:cNvPr id="11" name="Picture 10"/>
          <p:cNvPicPr>
            <a:picLocks noChangeAspect="1"/>
          </p:cNvPicPr>
          <p:nvPr/>
        </p:nvPicPr>
        <p:blipFill>
          <a:blip r:embed="rId3"/>
          <a:stretch>
            <a:fillRect/>
          </a:stretch>
        </p:blipFill>
        <p:spPr>
          <a:xfrm>
            <a:off x="518668" y="1245394"/>
            <a:ext cx="1293019" cy="1057275"/>
          </a:xfrm>
          <a:prstGeom prst="rect">
            <a:avLst/>
          </a:prstGeom>
        </p:spPr>
      </p:pic>
    </p:spTree>
    <p:extLst>
      <p:ext uri="{BB962C8B-B14F-4D97-AF65-F5344CB8AC3E}">
        <p14:creationId xmlns:p14="http://schemas.microsoft.com/office/powerpoint/2010/main" val="171254319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1150883" y="296214"/>
            <a:ext cx="6858000" cy="51515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0000"/>
                </a:solidFill>
                <a:latin typeface="Times New Roman" panose="02020603050405020304" pitchFamily="18" charset="0"/>
                <a:cs typeface="Times New Roman" panose="02020603050405020304" pitchFamily="18" charset="0"/>
              </a:rPr>
              <a:t>Faculty Research &amp; </a:t>
            </a:r>
            <a:r>
              <a:rPr lang="en-US" sz="2400" b="1" dirty="0" smtClean="0">
                <a:solidFill>
                  <a:srgbClr val="FF0000"/>
                </a:solidFill>
                <a:latin typeface="Times New Roman" panose="02020603050405020304" pitchFamily="18" charset="0"/>
                <a:cs typeface="Times New Roman" panose="02020603050405020304" pitchFamily="18" charset="0"/>
              </a:rPr>
              <a:t>Development</a:t>
            </a:r>
          </a:p>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72732" y="927280"/>
            <a:ext cx="7236151" cy="1015663"/>
          </a:xfrm>
          <a:prstGeom prst="rect">
            <a:avLst/>
          </a:prstGeom>
        </p:spPr>
        <p:txBody>
          <a:bodyPr wrap="square">
            <a:spAutoFit/>
          </a:bodyPr>
          <a:lstStyle/>
          <a:p>
            <a:pPr algn="ctr"/>
            <a:r>
              <a:rPr lang="en-IN" sz="2000" dirty="0">
                <a:solidFill>
                  <a:srgbClr val="002060"/>
                </a:solidFill>
              </a:rPr>
              <a:t>Orientation Course/ Refresher Course/ Faculty Development Programme/ Short term Course completed </a:t>
            </a:r>
          </a:p>
          <a:p>
            <a:pPr algn="ctr"/>
            <a:endParaRPr lang="en-IN" sz="20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25843125"/>
              </p:ext>
            </p:extLst>
          </p:nvPr>
        </p:nvGraphicFramePr>
        <p:xfrm>
          <a:off x="1017431" y="1942942"/>
          <a:ext cx="6821645" cy="2697698"/>
        </p:xfrm>
        <a:graphic>
          <a:graphicData uri="http://schemas.openxmlformats.org/drawingml/2006/table">
            <a:tbl>
              <a:tblPr firstRow="1" firstCol="1" bandRow="1">
                <a:tableStyleId>{F5AB1C69-6EDB-4FF4-983F-18BD219EF322}</a:tableStyleId>
              </a:tblPr>
              <a:tblGrid>
                <a:gridCol w="1339822"/>
                <a:gridCol w="3837485"/>
                <a:gridCol w="1644338"/>
              </a:tblGrid>
              <a:tr h="505450">
                <a:tc>
                  <a:txBody>
                    <a:bodyPr/>
                    <a:lstStyle/>
                    <a:p>
                      <a:pPr algn="ctr">
                        <a:lnSpc>
                          <a:spcPct val="107000"/>
                        </a:lnSpc>
                        <a:spcAft>
                          <a:spcPts val="0"/>
                        </a:spcAft>
                      </a:pPr>
                      <a:r>
                        <a:rPr lang="en-IN" sz="1800" dirty="0">
                          <a:effectLst/>
                        </a:rPr>
                        <a:t>Sr. No.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nSpc>
                          <a:spcPct val="107000"/>
                        </a:lnSpc>
                        <a:spcAft>
                          <a:spcPts val="0"/>
                        </a:spcAft>
                      </a:pPr>
                      <a:r>
                        <a:rPr lang="en-IN" sz="1800">
                          <a:effectLst/>
                        </a:rPr>
                        <a:t>Particulars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gn="ctr">
                        <a:lnSpc>
                          <a:spcPct val="107000"/>
                        </a:lnSpc>
                        <a:spcAft>
                          <a:spcPts val="0"/>
                        </a:spcAft>
                      </a:pPr>
                      <a:r>
                        <a:rPr lang="en-IN" sz="1800" dirty="0">
                          <a:effectLst/>
                        </a:rPr>
                        <a:t>Number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r>
              <a:tr h="505450">
                <a:tc>
                  <a:txBody>
                    <a:bodyPr/>
                    <a:lstStyle/>
                    <a:p>
                      <a:pPr algn="ctr">
                        <a:lnSpc>
                          <a:spcPct val="107000"/>
                        </a:lnSpc>
                        <a:spcAft>
                          <a:spcPts val="0"/>
                        </a:spcAft>
                      </a:pPr>
                      <a:r>
                        <a:rPr lang="en-IN" sz="1800" dirty="0">
                          <a:effectLst/>
                        </a:rPr>
                        <a:t> </a:t>
                      </a:r>
                      <a:r>
                        <a:rPr lang="en-IN" sz="1800" dirty="0" smtClean="0">
                          <a:effectLst/>
                        </a:rPr>
                        <a:t>1.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nSpc>
                          <a:spcPct val="107000"/>
                        </a:lnSpc>
                        <a:spcAft>
                          <a:spcPts val="0"/>
                        </a:spcAft>
                      </a:pPr>
                      <a:r>
                        <a:rPr lang="en-IN" sz="1800" dirty="0">
                          <a:effectLst/>
                        </a:rPr>
                        <a:t>Orientation Course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gn="ctr">
                        <a:lnSpc>
                          <a:spcPct val="107000"/>
                        </a:lnSpc>
                        <a:spcAft>
                          <a:spcPts val="0"/>
                        </a:spcAft>
                      </a:pPr>
                      <a:r>
                        <a:rPr lang="en-IN" sz="1800">
                          <a:effectLst/>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r>
              <a:tr h="505450">
                <a:tc>
                  <a:txBody>
                    <a:bodyPr/>
                    <a:lstStyle/>
                    <a:p>
                      <a:pPr algn="ctr">
                        <a:lnSpc>
                          <a:spcPct val="107000"/>
                        </a:lnSpc>
                        <a:spcAft>
                          <a:spcPts val="0"/>
                        </a:spcAft>
                      </a:pPr>
                      <a:r>
                        <a:rPr lang="en-IN" sz="1800" dirty="0">
                          <a:effectLst/>
                        </a:rPr>
                        <a:t> </a:t>
                      </a:r>
                      <a:r>
                        <a:rPr lang="en-IN" sz="1800" dirty="0" smtClean="0">
                          <a:effectLst/>
                        </a:rPr>
                        <a:t>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nSpc>
                          <a:spcPct val="107000"/>
                        </a:lnSpc>
                        <a:spcAft>
                          <a:spcPts val="0"/>
                        </a:spcAft>
                      </a:pPr>
                      <a:r>
                        <a:rPr lang="en-IN" sz="1800" dirty="0">
                          <a:effectLst/>
                        </a:rPr>
                        <a:t>Refresher Course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gn="ctr">
                        <a:lnSpc>
                          <a:spcPct val="107000"/>
                        </a:lnSpc>
                        <a:spcAft>
                          <a:spcPts val="0"/>
                        </a:spcAft>
                      </a:pPr>
                      <a:r>
                        <a:rPr lang="en-IN" sz="1800" dirty="0">
                          <a:effectLst/>
                        </a:rPr>
                        <a:t>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r>
              <a:tr h="675898">
                <a:tc>
                  <a:txBody>
                    <a:bodyPr/>
                    <a:lstStyle/>
                    <a:p>
                      <a:pPr algn="ctr">
                        <a:lnSpc>
                          <a:spcPct val="107000"/>
                        </a:lnSpc>
                        <a:spcAft>
                          <a:spcPts val="0"/>
                        </a:spcAft>
                      </a:pPr>
                      <a:r>
                        <a:rPr lang="en-IN" sz="1800" dirty="0">
                          <a:effectLst/>
                        </a:rPr>
                        <a:t> </a:t>
                      </a:r>
                      <a:r>
                        <a:rPr lang="en-IN" sz="1800" dirty="0" smtClean="0">
                          <a:effectLst/>
                        </a:rPr>
                        <a:t>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nSpc>
                          <a:spcPct val="107000"/>
                        </a:lnSpc>
                        <a:spcAft>
                          <a:spcPts val="0"/>
                        </a:spcAft>
                      </a:pPr>
                      <a:r>
                        <a:rPr lang="en-IN" sz="1800" dirty="0">
                          <a:effectLst/>
                        </a:rPr>
                        <a:t>Faculty Development Programme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gn="ctr">
                        <a:lnSpc>
                          <a:spcPct val="107000"/>
                        </a:lnSpc>
                        <a:spcAft>
                          <a:spcPts val="0"/>
                        </a:spcAft>
                      </a:pPr>
                      <a:r>
                        <a:rPr lang="en-IN" sz="1800" dirty="0">
                          <a:effectLst/>
                        </a:rPr>
                        <a:t>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r>
              <a:tr h="505450">
                <a:tc>
                  <a:txBody>
                    <a:bodyPr/>
                    <a:lstStyle/>
                    <a:p>
                      <a:pPr algn="ctr">
                        <a:lnSpc>
                          <a:spcPct val="107000"/>
                        </a:lnSpc>
                        <a:spcAft>
                          <a:spcPts val="0"/>
                        </a:spcAft>
                      </a:pPr>
                      <a:r>
                        <a:rPr lang="en-IN" sz="1800" dirty="0">
                          <a:effectLst/>
                        </a:rPr>
                        <a:t> </a:t>
                      </a:r>
                      <a:r>
                        <a:rPr lang="en-IN" sz="1800" dirty="0" smtClean="0">
                          <a:effectLst/>
                        </a:rPr>
                        <a:t>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nSpc>
                          <a:spcPct val="107000"/>
                        </a:lnSpc>
                        <a:spcAft>
                          <a:spcPts val="0"/>
                        </a:spcAft>
                      </a:pPr>
                      <a:r>
                        <a:rPr lang="en-IN" sz="1800">
                          <a:effectLst/>
                        </a:rPr>
                        <a:t>Short term Course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gn="ctr">
                        <a:lnSpc>
                          <a:spcPct val="107000"/>
                        </a:lnSpc>
                        <a:spcAft>
                          <a:spcPts val="0"/>
                        </a:spcAft>
                      </a:pPr>
                      <a:r>
                        <a:rPr lang="en-IN" sz="1800" dirty="0">
                          <a:effectLst/>
                        </a:rPr>
                        <a:t>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r>
            </a:tbl>
          </a:graphicData>
        </a:graphic>
      </p:graphicFrame>
      <p:sp>
        <p:nvSpPr>
          <p:cNvPr id="4" name="Slide Number Placeholder 3"/>
          <p:cNvSpPr>
            <a:spLocks noGrp="1"/>
          </p:cNvSpPr>
          <p:nvPr>
            <p:ph type="sldNum" sz="quarter" idx="12"/>
          </p:nvPr>
        </p:nvSpPr>
        <p:spPr/>
        <p:txBody>
          <a:bodyPr/>
          <a:lstStyle/>
          <a:p>
            <a:fld id="{198ADFDE-5019-41B3-92F2-654A62372393}" type="slidenum">
              <a:rPr lang="en-IN" smtClean="0"/>
              <a:t>10</a:t>
            </a:fld>
            <a:endParaRPr lang="en-IN"/>
          </a:p>
        </p:txBody>
      </p:sp>
    </p:spTree>
    <p:extLst>
      <p:ext uri="{BB962C8B-B14F-4D97-AF65-F5344CB8AC3E}">
        <p14:creationId xmlns:p14="http://schemas.microsoft.com/office/powerpoint/2010/main" val="3832056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1150883" y="296214"/>
            <a:ext cx="6858000" cy="51515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0000"/>
                </a:solidFill>
                <a:latin typeface="Times New Roman" panose="02020603050405020304" pitchFamily="18" charset="0"/>
                <a:cs typeface="Times New Roman" panose="02020603050405020304" pitchFamily="18" charset="0"/>
              </a:rPr>
              <a:t>Faculty Research &amp; </a:t>
            </a:r>
            <a:r>
              <a:rPr lang="en-US" sz="2400" b="1" dirty="0" smtClean="0">
                <a:solidFill>
                  <a:srgbClr val="FF0000"/>
                </a:solidFill>
                <a:latin typeface="Times New Roman" panose="02020603050405020304" pitchFamily="18" charset="0"/>
                <a:cs typeface="Times New Roman" panose="02020603050405020304" pitchFamily="18" charset="0"/>
              </a:rPr>
              <a:t>Development</a:t>
            </a:r>
          </a:p>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04553" y="811369"/>
            <a:ext cx="7134896" cy="1260345"/>
          </a:xfrm>
          <a:prstGeom prst="rect">
            <a:avLst/>
          </a:prstGeom>
        </p:spPr>
        <p:txBody>
          <a:bodyPr wrap="square">
            <a:spAutoFit/>
          </a:bodyPr>
          <a:lstStyle/>
          <a:p>
            <a:pPr algn="ctr">
              <a:lnSpc>
                <a:spcPct val="107000"/>
              </a:lnSpc>
              <a:spcAft>
                <a:spcPts val="800"/>
              </a:spcAft>
            </a:pPr>
            <a:r>
              <a:rPr lang="en-IN"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Research paper presented in Seminars or Conferences/ Published in Journals or Proceedings/ Chapters Published in Edited </a:t>
            </a:r>
            <a:r>
              <a:rPr lang="en-IN"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Books/ </a:t>
            </a:r>
            <a:r>
              <a:rPr lang="en-IN"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Books Published</a:t>
            </a:r>
            <a:endParaRPr lang="en-IN"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21880696"/>
              </p:ext>
            </p:extLst>
          </p:nvPr>
        </p:nvGraphicFramePr>
        <p:xfrm>
          <a:off x="1150883" y="2099257"/>
          <a:ext cx="6688192" cy="2575737"/>
        </p:xfrm>
        <a:graphic>
          <a:graphicData uri="http://schemas.openxmlformats.org/drawingml/2006/table">
            <a:tbl>
              <a:tblPr firstRow="1" firstCol="1" bandRow="1">
                <a:tableStyleId>{7DF18680-E054-41AD-8BC1-D1AEF772440D}</a:tableStyleId>
              </a:tblPr>
              <a:tblGrid>
                <a:gridCol w="1048183"/>
                <a:gridCol w="4137340"/>
                <a:gridCol w="1502669"/>
              </a:tblGrid>
              <a:tr h="367963">
                <a:tc>
                  <a:txBody>
                    <a:bodyPr/>
                    <a:lstStyle/>
                    <a:p>
                      <a:pPr algn="ctr">
                        <a:lnSpc>
                          <a:spcPct val="107000"/>
                        </a:lnSpc>
                        <a:spcAft>
                          <a:spcPts val="0"/>
                        </a:spcAft>
                      </a:pPr>
                      <a:r>
                        <a:rPr lang="en-IN" sz="1800" dirty="0">
                          <a:effectLst/>
                        </a:rPr>
                        <a:t>Sr. No.</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nSpc>
                          <a:spcPct val="107000"/>
                        </a:lnSpc>
                        <a:spcAft>
                          <a:spcPts val="0"/>
                        </a:spcAft>
                      </a:pPr>
                      <a:r>
                        <a:rPr lang="en-IN" sz="1800" dirty="0">
                          <a:effectLst/>
                        </a:rPr>
                        <a:t>Particulars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gn="ctr">
                        <a:lnSpc>
                          <a:spcPct val="107000"/>
                        </a:lnSpc>
                        <a:spcAft>
                          <a:spcPts val="0"/>
                        </a:spcAft>
                      </a:pPr>
                      <a:r>
                        <a:rPr lang="en-IN" sz="1800">
                          <a:effectLst/>
                        </a:rPr>
                        <a:t>Number</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r>
              <a:tr h="735924">
                <a:tc>
                  <a:txBody>
                    <a:bodyPr/>
                    <a:lstStyle/>
                    <a:p>
                      <a:pPr algn="ctr">
                        <a:lnSpc>
                          <a:spcPct val="107000"/>
                        </a:lnSpc>
                        <a:spcAft>
                          <a:spcPts val="0"/>
                        </a:spcAft>
                      </a:pPr>
                      <a:r>
                        <a:rPr lang="en-IN" sz="1800" dirty="0">
                          <a:effectLst/>
                        </a:rPr>
                        <a:t> </a:t>
                      </a:r>
                      <a:r>
                        <a:rPr lang="en-IN" sz="1800" dirty="0" smtClean="0">
                          <a:effectLst/>
                        </a:rPr>
                        <a:t>1.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nSpc>
                          <a:spcPct val="107000"/>
                        </a:lnSpc>
                        <a:spcAft>
                          <a:spcPts val="0"/>
                        </a:spcAft>
                      </a:pPr>
                      <a:r>
                        <a:rPr lang="en-IN" sz="1800" dirty="0">
                          <a:effectLst/>
                        </a:rPr>
                        <a:t>Research paper presented in Seminars or Conferences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gn="ctr">
                        <a:lnSpc>
                          <a:spcPct val="107000"/>
                        </a:lnSpc>
                        <a:spcAft>
                          <a:spcPts val="0"/>
                        </a:spcAft>
                      </a:pPr>
                      <a:r>
                        <a:rPr lang="en-IN" sz="1800" dirty="0">
                          <a:effectLst/>
                        </a:rPr>
                        <a:t>10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nchor="ctr"/>
                </a:tc>
              </a:tr>
              <a:tr h="735924">
                <a:tc>
                  <a:txBody>
                    <a:bodyPr/>
                    <a:lstStyle/>
                    <a:p>
                      <a:pPr algn="ctr">
                        <a:lnSpc>
                          <a:spcPct val="107000"/>
                        </a:lnSpc>
                        <a:spcAft>
                          <a:spcPts val="0"/>
                        </a:spcAft>
                      </a:pPr>
                      <a:r>
                        <a:rPr lang="en-IN" sz="1800" dirty="0">
                          <a:effectLst/>
                        </a:rPr>
                        <a:t> </a:t>
                      </a:r>
                      <a:r>
                        <a:rPr lang="en-IN" sz="1800" dirty="0" smtClean="0">
                          <a:effectLst/>
                        </a:rPr>
                        <a:t>2.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nSpc>
                          <a:spcPct val="107000"/>
                        </a:lnSpc>
                        <a:spcAft>
                          <a:spcPts val="0"/>
                        </a:spcAft>
                      </a:pPr>
                      <a:r>
                        <a:rPr lang="en-IN" sz="1800" dirty="0">
                          <a:effectLst/>
                        </a:rPr>
                        <a:t>Research Paper Published in Journals or Proceedings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gn="ctr">
                        <a:lnSpc>
                          <a:spcPct val="107000"/>
                        </a:lnSpc>
                        <a:spcAft>
                          <a:spcPts val="0"/>
                        </a:spcAft>
                      </a:pPr>
                      <a:r>
                        <a:rPr lang="en-IN" sz="1800" dirty="0">
                          <a:effectLst/>
                        </a:rPr>
                        <a:t>16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nchor="ctr"/>
                </a:tc>
              </a:tr>
              <a:tr h="367963">
                <a:tc>
                  <a:txBody>
                    <a:bodyPr/>
                    <a:lstStyle/>
                    <a:p>
                      <a:pPr algn="ctr">
                        <a:lnSpc>
                          <a:spcPct val="107000"/>
                        </a:lnSpc>
                        <a:spcAft>
                          <a:spcPts val="0"/>
                        </a:spcAft>
                      </a:pPr>
                      <a:r>
                        <a:rPr lang="en-IN" sz="1800" dirty="0">
                          <a:effectLst/>
                        </a:rPr>
                        <a:t> </a:t>
                      </a:r>
                      <a:r>
                        <a:rPr lang="en-IN" sz="1800" dirty="0" smtClean="0">
                          <a:effectLst/>
                        </a:rPr>
                        <a:t>3.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nSpc>
                          <a:spcPct val="107000"/>
                        </a:lnSpc>
                        <a:spcAft>
                          <a:spcPts val="0"/>
                        </a:spcAft>
                      </a:pPr>
                      <a:r>
                        <a:rPr lang="en-IN" sz="1800">
                          <a:effectLst/>
                        </a:rPr>
                        <a:t>Chapters Published in Edited Books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gn="ctr">
                        <a:lnSpc>
                          <a:spcPct val="107000"/>
                        </a:lnSpc>
                        <a:spcAft>
                          <a:spcPts val="0"/>
                        </a:spcAft>
                      </a:pPr>
                      <a:r>
                        <a:rPr lang="en-IN" sz="1800" dirty="0">
                          <a:effectLst/>
                        </a:rPr>
                        <a:t>03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nchor="ctr"/>
                </a:tc>
              </a:tr>
              <a:tr h="367963">
                <a:tc>
                  <a:txBody>
                    <a:bodyPr/>
                    <a:lstStyle/>
                    <a:p>
                      <a:pPr algn="ctr">
                        <a:lnSpc>
                          <a:spcPct val="107000"/>
                        </a:lnSpc>
                        <a:spcAft>
                          <a:spcPts val="0"/>
                        </a:spcAft>
                      </a:pPr>
                      <a:r>
                        <a:rPr lang="en-IN" sz="1800" dirty="0">
                          <a:effectLst/>
                        </a:rPr>
                        <a:t> </a:t>
                      </a:r>
                      <a:r>
                        <a:rPr lang="en-IN" sz="1800" dirty="0" smtClean="0">
                          <a:effectLst/>
                        </a:rPr>
                        <a:t>4.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nSpc>
                          <a:spcPct val="107000"/>
                        </a:lnSpc>
                        <a:spcAft>
                          <a:spcPts val="0"/>
                        </a:spcAft>
                      </a:pPr>
                      <a:r>
                        <a:rPr lang="en-IN" sz="1800" dirty="0">
                          <a:effectLst/>
                        </a:rPr>
                        <a:t>Books Published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tc>
                <a:tc>
                  <a:txBody>
                    <a:bodyPr/>
                    <a:lstStyle/>
                    <a:p>
                      <a:pPr algn="ctr">
                        <a:lnSpc>
                          <a:spcPct val="107000"/>
                        </a:lnSpc>
                        <a:spcAft>
                          <a:spcPts val="0"/>
                        </a:spcAft>
                      </a:pPr>
                      <a:r>
                        <a:rPr lang="en-IN" sz="1800" dirty="0">
                          <a:effectLst/>
                        </a:rPr>
                        <a:t>04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nchor="ctr"/>
                </a:tc>
              </a:tr>
            </a:tbl>
          </a:graphicData>
        </a:graphic>
      </p:graphicFrame>
      <p:sp>
        <p:nvSpPr>
          <p:cNvPr id="3" name="Slide Number Placeholder 2"/>
          <p:cNvSpPr>
            <a:spLocks noGrp="1"/>
          </p:cNvSpPr>
          <p:nvPr>
            <p:ph type="sldNum" sz="quarter" idx="12"/>
          </p:nvPr>
        </p:nvSpPr>
        <p:spPr/>
        <p:txBody>
          <a:bodyPr/>
          <a:lstStyle/>
          <a:p>
            <a:fld id="{198ADFDE-5019-41B3-92F2-654A62372393}" type="slidenum">
              <a:rPr lang="en-IN" smtClean="0"/>
              <a:t>11</a:t>
            </a:fld>
            <a:endParaRPr lang="en-IN"/>
          </a:p>
        </p:txBody>
      </p:sp>
    </p:spTree>
    <p:extLst>
      <p:ext uri="{BB962C8B-B14F-4D97-AF65-F5344CB8AC3E}">
        <p14:creationId xmlns:p14="http://schemas.microsoft.com/office/powerpoint/2010/main" val="67377006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1150883" y="296214"/>
            <a:ext cx="6858000" cy="515155"/>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0000"/>
                </a:solidFill>
                <a:latin typeface="Times New Roman" panose="02020603050405020304" pitchFamily="18" charset="0"/>
                <a:cs typeface="Times New Roman" panose="02020603050405020304" pitchFamily="18" charset="0"/>
              </a:rPr>
              <a:t>Faculty Research &amp; </a:t>
            </a:r>
            <a:r>
              <a:rPr lang="en-US" sz="2400" b="1" dirty="0" smtClean="0">
                <a:solidFill>
                  <a:srgbClr val="FF0000"/>
                </a:solidFill>
                <a:latin typeface="Times New Roman" panose="02020603050405020304" pitchFamily="18" charset="0"/>
                <a:cs typeface="Times New Roman" panose="02020603050405020304" pitchFamily="18" charset="0"/>
              </a:rPr>
              <a:t>Development</a:t>
            </a:r>
          </a:p>
          <a:p>
            <a:pPr algn="ctr"/>
            <a:r>
              <a:rPr lang="en-US" sz="2400" b="1" dirty="0" err="1" smtClean="0">
                <a:solidFill>
                  <a:srgbClr val="FF0000"/>
                </a:solidFill>
                <a:latin typeface="Times New Roman" panose="02020603050405020304" pitchFamily="18" charset="0"/>
                <a:cs typeface="Times New Roman" panose="02020603050405020304" pitchFamily="18" charset="0"/>
              </a:rPr>
              <a:t>Chspters</a:t>
            </a:r>
            <a:r>
              <a:rPr lang="en-US" sz="2400" b="1" dirty="0" smtClean="0">
                <a:solidFill>
                  <a:srgbClr val="FF0000"/>
                </a:solidFill>
                <a:latin typeface="Times New Roman" panose="02020603050405020304" pitchFamily="18" charset="0"/>
                <a:cs typeface="Times New Roman" panose="02020603050405020304" pitchFamily="18" charset="0"/>
              </a:rPr>
              <a:t> in Edited Book</a:t>
            </a:r>
          </a:p>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98ADFDE-5019-41B3-92F2-654A62372393}" type="slidenum">
              <a:rPr lang="en-IN" smtClean="0"/>
              <a:t>12</a:t>
            </a:fld>
            <a:endParaRPr lang="en-IN"/>
          </a:p>
        </p:txBody>
      </p:sp>
      <p:pic>
        <p:nvPicPr>
          <p:cNvPr id="12" name="Picture 11" descr="C:\Users\NULL\Desktop\IMG-20240321-WA000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448" y="991673"/>
            <a:ext cx="3655642" cy="4868214"/>
          </a:xfrm>
          <a:prstGeom prst="rect">
            <a:avLst/>
          </a:prstGeom>
          <a:noFill/>
          <a:ln>
            <a:noFill/>
          </a:ln>
        </p:spPr>
      </p:pic>
      <p:pic>
        <p:nvPicPr>
          <p:cNvPr id="13" name="Picture 12" descr="C:\Users\NULL\Desktop\IMG-20240321-WA00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883" y="991673"/>
            <a:ext cx="3726990" cy="4868214"/>
          </a:xfrm>
          <a:prstGeom prst="rect">
            <a:avLst/>
          </a:prstGeom>
          <a:noFill/>
          <a:ln>
            <a:noFill/>
          </a:ln>
        </p:spPr>
      </p:pic>
    </p:spTree>
    <p:extLst>
      <p:ext uri="{BB962C8B-B14F-4D97-AF65-F5344CB8AC3E}">
        <p14:creationId xmlns:p14="http://schemas.microsoft.com/office/powerpoint/2010/main" val="42218747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1150883" y="296214"/>
            <a:ext cx="6858000" cy="515155"/>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0000"/>
                </a:solidFill>
                <a:latin typeface="Times New Roman" panose="02020603050405020304" pitchFamily="18" charset="0"/>
                <a:cs typeface="Times New Roman" panose="02020603050405020304" pitchFamily="18" charset="0"/>
              </a:rPr>
              <a:t>Faculty Research &amp; </a:t>
            </a:r>
            <a:r>
              <a:rPr lang="en-US" sz="2400" b="1" dirty="0" smtClean="0">
                <a:solidFill>
                  <a:srgbClr val="FF0000"/>
                </a:solidFill>
                <a:latin typeface="Times New Roman" panose="02020603050405020304" pitchFamily="18" charset="0"/>
                <a:cs typeface="Times New Roman" panose="02020603050405020304" pitchFamily="18" charset="0"/>
              </a:rPr>
              <a:t>Development</a:t>
            </a:r>
          </a:p>
          <a:p>
            <a:pPr algn="ctr"/>
            <a:r>
              <a:rPr lang="en-US" sz="2400" b="1" dirty="0" smtClean="0">
                <a:solidFill>
                  <a:srgbClr val="FF0000"/>
                </a:solidFill>
                <a:latin typeface="Times New Roman" panose="02020603050405020304" pitchFamily="18" charset="0"/>
                <a:cs typeface="Times New Roman" panose="02020603050405020304" pitchFamily="18" charset="0"/>
              </a:rPr>
              <a:t>Books Published</a:t>
            </a:r>
          </a:p>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98ADFDE-5019-41B3-92F2-654A62372393}" type="slidenum">
              <a:rPr lang="en-IN" smtClean="0"/>
              <a:t>13</a:t>
            </a:fld>
            <a:endParaRPr lang="en-IN"/>
          </a:p>
        </p:txBody>
      </p:sp>
      <p:pic>
        <p:nvPicPr>
          <p:cNvPr id="10" name="Picture 9" descr="C:\Users\NULL\Desktop\IMG-20240321-WA000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905" y="1970468"/>
            <a:ext cx="2732268" cy="4520484"/>
          </a:xfrm>
          <a:prstGeom prst="rect">
            <a:avLst/>
          </a:prstGeom>
          <a:noFill/>
          <a:ln>
            <a:noFill/>
          </a:ln>
        </p:spPr>
      </p:pic>
      <p:pic>
        <p:nvPicPr>
          <p:cNvPr id="11" name="Picture 10" descr="C:\Users\NULL\Desktop\IMG-20240321-WA0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8979" y="1751527"/>
            <a:ext cx="2794715" cy="4520483"/>
          </a:xfrm>
          <a:prstGeom prst="rect">
            <a:avLst/>
          </a:prstGeom>
          <a:noFill/>
          <a:ln>
            <a:noFill/>
          </a:ln>
        </p:spPr>
      </p:pic>
      <p:pic>
        <p:nvPicPr>
          <p:cNvPr id="6" name="Picture 5" descr="C:\Users\NULL\Desktop\IMG-20240321-WA00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5173" y="1159100"/>
            <a:ext cx="3103806" cy="4507603"/>
          </a:xfrm>
          <a:prstGeom prst="rect">
            <a:avLst/>
          </a:prstGeom>
          <a:noFill/>
          <a:ln>
            <a:noFill/>
          </a:ln>
        </p:spPr>
      </p:pic>
    </p:spTree>
    <p:extLst>
      <p:ext uri="{BB962C8B-B14F-4D97-AF65-F5344CB8AC3E}">
        <p14:creationId xmlns:p14="http://schemas.microsoft.com/office/powerpoint/2010/main" val="381511135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28650" y="206062"/>
            <a:ext cx="7886700" cy="5924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0000"/>
                </a:solidFill>
                <a:latin typeface="Times New Roman" panose="02020603050405020304" pitchFamily="18" charset="0"/>
                <a:cs typeface="Times New Roman" panose="02020603050405020304" pitchFamily="18" charset="0"/>
              </a:rPr>
              <a:t>Faculty R</a:t>
            </a:r>
            <a:r>
              <a:rPr lang="en-US" sz="2400" b="1" dirty="0" smtClean="0">
                <a:solidFill>
                  <a:srgbClr val="FF0000"/>
                </a:solidFill>
                <a:latin typeface="Times New Roman" panose="02020603050405020304" pitchFamily="18" charset="0"/>
                <a:cs typeface="Times New Roman" panose="02020603050405020304" pitchFamily="18" charset="0"/>
              </a:rPr>
              <a:t>esponsibilities &amp; </a:t>
            </a:r>
            <a:r>
              <a:rPr lang="en-US" sz="2400" b="1" dirty="0">
                <a:solidFill>
                  <a:srgbClr val="FF0000"/>
                </a:solidFill>
                <a:latin typeface="Times New Roman" panose="02020603050405020304" pitchFamily="18" charset="0"/>
                <a:cs typeface="Times New Roman" panose="02020603050405020304" pitchFamily="18" charset="0"/>
              </a:rPr>
              <a:t>Awards</a:t>
            </a:r>
          </a:p>
        </p:txBody>
      </p:sp>
      <p:graphicFrame>
        <p:nvGraphicFramePr>
          <p:cNvPr id="5" name="Table 4"/>
          <p:cNvGraphicFramePr>
            <a:graphicFrameLocks noGrp="1"/>
          </p:cNvGraphicFramePr>
          <p:nvPr>
            <p:extLst>
              <p:ext uri="{D42A27DB-BD31-4B8C-83A1-F6EECF244321}">
                <p14:modId xmlns:p14="http://schemas.microsoft.com/office/powerpoint/2010/main" val="1659247393"/>
              </p:ext>
            </p:extLst>
          </p:nvPr>
        </p:nvGraphicFramePr>
        <p:xfrm>
          <a:off x="759854" y="798491"/>
          <a:ext cx="7380931" cy="3812569"/>
        </p:xfrm>
        <a:graphic>
          <a:graphicData uri="http://schemas.openxmlformats.org/drawingml/2006/table">
            <a:tbl>
              <a:tblPr firstRow="1" bandRow="1">
                <a:tableStyleId>{69CF1AB2-1976-4502-BF36-3FF5EA218861}</a:tableStyleId>
              </a:tblPr>
              <a:tblGrid>
                <a:gridCol w="1894523">
                  <a:extLst>
                    <a:ext uri="{9D8B030D-6E8A-4147-A177-3AD203B41FA5}">
                      <a16:colId xmlns="" xmlns:a16="http://schemas.microsoft.com/office/drawing/2014/main" val="1594288891"/>
                    </a:ext>
                  </a:extLst>
                </a:gridCol>
                <a:gridCol w="5486408">
                  <a:extLst>
                    <a:ext uri="{9D8B030D-6E8A-4147-A177-3AD203B41FA5}">
                      <a16:colId xmlns="" xmlns:a16="http://schemas.microsoft.com/office/drawing/2014/main" val="1241705313"/>
                    </a:ext>
                  </a:extLst>
                </a:gridCol>
              </a:tblGrid>
              <a:tr h="555852">
                <a:tc>
                  <a:txBody>
                    <a:bodyPr/>
                    <a:lstStyle/>
                    <a:p>
                      <a:r>
                        <a:rPr lang="en-IN" sz="1600" b="1" dirty="0" smtClean="0"/>
                        <a:t>National Level</a:t>
                      </a:r>
                      <a:endParaRPr lang="en-IN" sz="1600" b="1"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IN" sz="1600" b="0" dirty="0" smtClean="0"/>
                        <a:t>National Award for most efficient blind employee- </a:t>
                      </a:r>
                      <a:r>
                        <a:rPr lang="en-IN" sz="1600" b="0" dirty="0" err="1" smtClean="0"/>
                        <a:t>Dr.</a:t>
                      </a:r>
                      <a:r>
                        <a:rPr lang="en-IN" sz="1600" b="0" dirty="0" smtClean="0"/>
                        <a:t> K. J. Shivade</a:t>
                      </a:r>
                      <a:endParaRPr lang="en-IN" sz="1600" b="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 xmlns:a16="http://schemas.microsoft.com/office/drawing/2014/main" val="2728114855"/>
                  </a:ext>
                </a:extLst>
              </a:tr>
              <a:tr h="555852">
                <a:tc>
                  <a:txBody>
                    <a:bodyPr/>
                    <a:lstStyle/>
                    <a:p>
                      <a:r>
                        <a:rPr lang="en-IN" sz="1600" b="1" dirty="0" smtClean="0"/>
                        <a:t>University Level</a:t>
                      </a:r>
                      <a:endParaRPr lang="en-IN" sz="1600" b="1"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IN" sz="1600" dirty="0" smtClean="0"/>
                        <a:t>Chairman of paper setting for</a:t>
                      </a:r>
                      <a:r>
                        <a:rPr lang="en-IN" sz="1600" baseline="0" dirty="0" smtClean="0"/>
                        <a:t> T.Y. B.Com. Indian &amp; Global Economic Development Subject - </a:t>
                      </a:r>
                      <a:r>
                        <a:rPr lang="en-IN" sz="1600" baseline="0" dirty="0" err="1" smtClean="0"/>
                        <a:t>Dr.</a:t>
                      </a:r>
                      <a:r>
                        <a:rPr lang="en-IN" sz="1600" baseline="0" dirty="0" smtClean="0"/>
                        <a:t> H.P. </a:t>
                      </a:r>
                      <a:r>
                        <a:rPr lang="en-IN" sz="1600" baseline="0" dirty="0" err="1" smtClean="0"/>
                        <a:t>Wangarwar</a:t>
                      </a:r>
                      <a:endParaRPr lang="en-IN" sz="1600" b="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 xmlns:a16="http://schemas.microsoft.com/office/drawing/2014/main" val="1951308020"/>
                  </a:ext>
                </a:extLst>
              </a:tr>
              <a:tr h="555852">
                <a:tc>
                  <a:txBody>
                    <a:bodyPr/>
                    <a:lstStyle/>
                    <a:p>
                      <a:endParaRPr lang="en-IN" sz="16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IN" sz="1600" baseline="0" dirty="0" smtClean="0"/>
                        <a:t>Research Guide (Ph.D.) Guide of SPPU, Pune – Dr.. H.P. Wangarwar</a:t>
                      </a:r>
                      <a:endParaRPr lang="en-IN" sz="1600" b="0" dirty="0" smtClean="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 xmlns:a16="http://schemas.microsoft.com/office/drawing/2014/main" val="241792865"/>
                  </a:ext>
                </a:extLst>
              </a:tr>
              <a:tr h="555852">
                <a:tc>
                  <a:txBody>
                    <a:bodyPr/>
                    <a:lstStyle/>
                    <a:p>
                      <a:endParaRPr lang="en-IN" sz="16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IN" sz="1600" dirty="0" smtClean="0"/>
                        <a:t>Student Development Officer (2021 to till date)- Dr. </a:t>
                      </a:r>
                      <a:r>
                        <a:rPr lang="en-IN" sz="1600" dirty="0" err="1" smtClean="0"/>
                        <a:t>Pankaj</a:t>
                      </a:r>
                      <a:r>
                        <a:rPr lang="en-IN" sz="1600" dirty="0" smtClean="0"/>
                        <a:t> Bawane</a:t>
                      </a:r>
                      <a:endParaRPr lang="en-IN" sz="16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 xmlns:a16="http://schemas.microsoft.com/office/drawing/2014/main" val="3972479199"/>
                  </a:ext>
                </a:extLst>
              </a:tr>
              <a:tr h="475009">
                <a:tc>
                  <a:txBody>
                    <a:bodyPr/>
                    <a:lstStyle/>
                    <a:p>
                      <a:endParaRPr lang="en-IN" sz="16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IN" sz="1600" dirty="0" smtClean="0"/>
                        <a:t>NSS Program Officer (2018 -</a:t>
                      </a:r>
                      <a:r>
                        <a:rPr lang="en-IN" sz="1600" baseline="0" dirty="0" smtClean="0"/>
                        <a:t> 2023</a:t>
                      </a:r>
                      <a:r>
                        <a:rPr lang="en-IN" sz="1600" dirty="0" smtClean="0"/>
                        <a:t>)- </a:t>
                      </a:r>
                      <a:r>
                        <a:rPr lang="en-IN" sz="1600" dirty="0" err="1" smtClean="0"/>
                        <a:t>Dr.</a:t>
                      </a:r>
                      <a:r>
                        <a:rPr lang="en-IN" sz="1600" dirty="0" smtClean="0"/>
                        <a:t> H. P. </a:t>
                      </a:r>
                      <a:r>
                        <a:rPr lang="en-IN" sz="1600" dirty="0" err="1" smtClean="0"/>
                        <a:t>Wangarwar</a:t>
                      </a:r>
                      <a:endParaRPr lang="en-IN" sz="16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 xmlns:a16="http://schemas.microsoft.com/office/drawing/2014/main" val="2796335809"/>
                  </a:ext>
                </a:extLst>
              </a:tr>
              <a:tr h="461335">
                <a:tc>
                  <a:txBody>
                    <a:bodyPr/>
                    <a:lstStyle/>
                    <a:p>
                      <a:r>
                        <a:rPr lang="en-IN" sz="1600" b="1" dirty="0" smtClean="0"/>
                        <a:t>G.E Society Level</a:t>
                      </a:r>
                      <a:endParaRPr lang="en-IN" sz="16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dirty="0" smtClean="0"/>
                        <a:t>Member of College Development Committee(CDC)- Dr. </a:t>
                      </a:r>
                      <a:r>
                        <a:rPr lang="en-US" sz="1600" dirty="0" err="1" smtClean="0"/>
                        <a:t>Pankaj</a:t>
                      </a:r>
                      <a:r>
                        <a:rPr lang="en-US" sz="1600" dirty="0" smtClean="0"/>
                        <a:t> Bawane</a:t>
                      </a:r>
                      <a:endParaRPr lang="en-IN" sz="1600" dirty="0" smtClean="0"/>
                    </a:p>
                  </a:txBody>
                  <a:tcPr marL="68580" marR="68580" marT="34290" marB="34290"/>
                </a:tc>
                <a:extLst>
                  <a:ext uri="{0D108BD9-81ED-4DB2-BD59-A6C34878D82A}">
                    <a16:rowId xmlns="" xmlns:a16="http://schemas.microsoft.com/office/drawing/2014/main" val="4105191779"/>
                  </a:ext>
                </a:extLst>
              </a:tr>
              <a:tr h="555852">
                <a:tc>
                  <a:txBody>
                    <a:bodyPr/>
                    <a:lstStyle/>
                    <a:p>
                      <a:endParaRPr lang="en-IN" sz="1600" b="1"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600" dirty="0" smtClean="0"/>
                        <a:t>Member of Centenary Celebration Committee- Dr. H.P.</a:t>
                      </a:r>
                      <a:r>
                        <a:rPr lang="en-US" sz="1600" baseline="0" dirty="0" smtClean="0"/>
                        <a:t> Wangarwar</a:t>
                      </a:r>
                      <a:endParaRPr lang="en-IN" sz="1600" dirty="0" smtClean="0"/>
                    </a:p>
                  </a:txBody>
                  <a:tcPr marL="68580" marR="68580" marT="34290" marB="34290"/>
                </a:tc>
                <a:extLst>
                  <a:ext uri="{0D108BD9-81ED-4DB2-BD59-A6C34878D82A}">
                    <a16:rowId xmlns="" xmlns:a16="http://schemas.microsoft.com/office/drawing/2014/main" val="1363057999"/>
                  </a:ext>
                </a:extLst>
              </a:tr>
            </a:tbl>
          </a:graphicData>
        </a:graphic>
      </p:graphicFrame>
      <p:sp>
        <p:nvSpPr>
          <p:cNvPr id="3" name="Slide Number Placeholder 2"/>
          <p:cNvSpPr>
            <a:spLocks noGrp="1"/>
          </p:cNvSpPr>
          <p:nvPr>
            <p:ph type="sldNum" sz="quarter" idx="12"/>
          </p:nvPr>
        </p:nvSpPr>
        <p:spPr/>
        <p:txBody>
          <a:bodyPr/>
          <a:lstStyle/>
          <a:p>
            <a:fld id="{198ADFDE-5019-41B3-92F2-654A62372393}" type="slidenum">
              <a:rPr lang="en-IN" smtClean="0"/>
              <a:t>14</a:t>
            </a:fld>
            <a:endParaRPr lang="en-IN"/>
          </a:p>
        </p:txBody>
      </p:sp>
    </p:spTree>
    <p:extLst>
      <p:ext uri="{BB962C8B-B14F-4D97-AF65-F5344CB8AC3E}">
        <p14:creationId xmlns:p14="http://schemas.microsoft.com/office/powerpoint/2010/main" val="369352587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28650" y="487444"/>
            <a:ext cx="7886700" cy="6845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Membership of </a:t>
            </a:r>
            <a:r>
              <a:rPr lang="en-US" sz="2400" b="1" dirty="0" err="1" smtClean="0">
                <a:solidFill>
                  <a:srgbClr val="FF0000"/>
                </a:solidFill>
                <a:latin typeface="Times New Roman" panose="02020603050405020304" pitchFamily="18" charset="0"/>
                <a:cs typeface="Times New Roman" panose="02020603050405020304" pitchFamily="18" charset="0"/>
              </a:rPr>
              <a:t>Organisations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98ADFDE-5019-41B3-92F2-654A62372393}" type="slidenum">
              <a:rPr lang="en-IN" smtClean="0"/>
              <a:t>15</a:t>
            </a:fld>
            <a:endParaRPr lang="en-IN"/>
          </a:p>
        </p:txBody>
      </p:sp>
      <p:graphicFrame>
        <p:nvGraphicFramePr>
          <p:cNvPr id="4" name="Table 3"/>
          <p:cNvGraphicFramePr>
            <a:graphicFrameLocks noGrp="1"/>
          </p:cNvGraphicFramePr>
          <p:nvPr>
            <p:extLst>
              <p:ext uri="{D42A27DB-BD31-4B8C-83A1-F6EECF244321}">
                <p14:modId xmlns:p14="http://schemas.microsoft.com/office/powerpoint/2010/main" val="3588082190"/>
              </p:ext>
            </p:extLst>
          </p:nvPr>
        </p:nvGraphicFramePr>
        <p:xfrm>
          <a:off x="628649" y="1171976"/>
          <a:ext cx="7665344" cy="3085160"/>
        </p:xfrm>
        <a:graphic>
          <a:graphicData uri="http://schemas.openxmlformats.org/drawingml/2006/table">
            <a:tbl>
              <a:tblPr firstRow="1" firstCol="1" bandRow="1">
                <a:tableStyleId>{5940675A-B579-460E-94D1-54222C63F5DA}</a:tableStyleId>
              </a:tblPr>
              <a:tblGrid>
                <a:gridCol w="2668343"/>
                <a:gridCol w="4997001"/>
              </a:tblGrid>
              <a:tr h="1056069">
                <a:tc>
                  <a:txBody>
                    <a:bodyPr/>
                    <a:lstStyle/>
                    <a:p>
                      <a:pPr>
                        <a:lnSpc>
                          <a:spcPct val="107000"/>
                        </a:lnSpc>
                        <a:spcAft>
                          <a:spcPts val="0"/>
                        </a:spcAft>
                      </a:pPr>
                      <a:r>
                        <a:rPr lang="en-IN" sz="1800" dirty="0">
                          <a:solidFill>
                            <a:schemeClr val="bg1"/>
                          </a:solidFill>
                          <a:effectLst/>
                        </a:rPr>
                        <a:t>Dr. K. J. Shivade</a:t>
                      </a:r>
                      <a:endParaRPr lang="en-IN"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nchor="ctr">
                    <a:cell3D prstMaterial="dkEdge">
                      <a:bevel/>
                      <a:lightRig rig="flood" dir="t"/>
                    </a:cell3D>
                  </a:tcPr>
                </a:tc>
                <a:tc>
                  <a:txBody>
                    <a:bodyPr/>
                    <a:lstStyle/>
                    <a:p>
                      <a:pPr algn="just">
                        <a:lnSpc>
                          <a:spcPct val="107000"/>
                        </a:lnSpc>
                        <a:spcAft>
                          <a:spcPts val="0"/>
                        </a:spcAft>
                      </a:pPr>
                      <a:r>
                        <a:rPr lang="en-IN" sz="1800" dirty="0">
                          <a:solidFill>
                            <a:schemeClr val="bg1"/>
                          </a:solidFill>
                          <a:effectLst/>
                        </a:rPr>
                        <a:t>Life Member of the National Association for the Blind, Maharashtra</a:t>
                      </a:r>
                      <a:endParaRPr lang="en-IN" sz="1600" dirty="0">
                        <a:solidFill>
                          <a:schemeClr val="bg1"/>
                        </a:solidFill>
                        <a:effectLst/>
                      </a:endParaRPr>
                    </a:p>
                    <a:p>
                      <a:pPr algn="just">
                        <a:lnSpc>
                          <a:spcPct val="107000"/>
                        </a:lnSpc>
                        <a:spcAft>
                          <a:spcPts val="0"/>
                        </a:spcAft>
                      </a:pPr>
                      <a:r>
                        <a:rPr lang="en-IN" sz="1800" dirty="0">
                          <a:solidFill>
                            <a:schemeClr val="bg1"/>
                          </a:solidFill>
                          <a:effectLst/>
                        </a:rPr>
                        <a:t>Life member of the National  Federation of the Blind, Maharashtra </a:t>
                      </a:r>
                      <a:endParaRPr lang="en-IN"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nchor="ctr">
                    <a:cell3D prstMaterial="dkEdge">
                      <a:bevel/>
                      <a:lightRig rig="flood" dir="t"/>
                    </a:cell3D>
                  </a:tcPr>
                </a:tc>
              </a:tr>
              <a:tr h="631065">
                <a:tc>
                  <a:txBody>
                    <a:bodyPr/>
                    <a:lstStyle/>
                    <a:p>
                      <a:pPr>
                        <a:lnSpc>
                          <a:spcPct val="107000"/>
                        </a:lnSpc>
                        <a:spcAft>
                          <a:spcPts val="0"/>
                        </a:spcAft>
                      </a:pPr>
                      <a:r>
                        <a:rPr lang="en-IN" sz="1800" dirty="0">
                          <a:solidFill>
                            <a:schemeClr val="bg1"/>
                          </a:solidFill>
                          <a:effectLst/>
                        </a:rPr>
                        <a:t>Dr. H. P. Wangarwar</a:t>
                      </a:r>
                      <a:endParaRPr lang="en-IN"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nchor="ctr">
                    <a:cell3D prstMaterial="dkEdge">
                      <a:bevel/>
                      <a:lightRig rig="flood" dir="t"/>
                    </a:cell3D>
                  </a:tcPr>
                </a:tc>
                <a:tc>
                  <a:txBody>
                    <a:bodyPr/>
                    <a:lstStyle/>
                    <a:p>
                      <a:pPr algn="just">
                        <a:lnSpc>
                          <a:spcPct val="107000"/>
                        </a:lnSpc>
                        <a:spcAft>
                          <a:spcPts val="0"/>
                        </a:spcAft>
                      </a:pPr>
                      <a:r>
                        <a:rPr lang="en-IN" sz="1800" dirty="0">
                          <a:solidFill>
                            <a:schemeClr val="bg1"/>
                          </a:solidFill>
                          <a:effectLst/>
                        </a:rPr>
                        <a:t>Life Member of the Marathi Arthshastra Parishad</a:t>
                      </a:r>
                      <a:endParaRPr lang="en-IN" sz="1600" dirty="0">
                        <a:solidFill>
                          <a:schemeClr val="bg1"/>
                        </a:solidFill>
                        <a:effectLst/>
                      </a:endParaRPr>
                    </a:p>
                    <a:p>
                      <a:pPr algn="just">
                        <a:lnSpc>
                          <a:spcPct val="107000"/>
                        </a:lnSpc>
                        <a:spcAft>
                          <a:spcPts val="0"/>
                        </a:spcAft>
                      </a:pPr>
                      <a:r>
                        <a:rPr lang="en-IN" sz="1800" dirty="0">
                          <a:solidFill>
                            <a:schemeClr val="bg1"/>
                          </a:solidFill>
                          <a:effectLst/>
                        </a:rPr>
                        <a:t>Life Member of the Sarvajanik Vachnalaya, </a:t>
                      </a:r>
                      <a:r>
                        <a:rPr lang="en-IN" sz="1800" dirty="0" smtClean="0">
                          <a:solidFill>
                            <a:schemeClr val="bg1"/>
                          </a:solidFill>
                          <a:effectLst/>
                        </a:rPr>
                        <a:t>Nasik </a:t>
                      </a:r>
                      <a:endParaRPr lang="en-IN"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nchor="ctr">
                    <a:cell3D prstMaterial="dkEdge">
                      <a:bevel/>
                      <a:lightRig rig="flood" dir="t"/>
                    </a:cell3D>
                  </a:tcPr>
                </a:tc>
              </a:tr>
              <a:tr h="737184">
                <a:tc>
                  <a:txBody>
                    <a:bodyPr/>
                    <a:lstStyle/>
                    <a:p>
                      <a:pPr>
                        <a:lnSpc>
                          <a:spcPct val="107000"/>
                        </a:lnSpc>
                        <a:spcAft>
                          <a:spcPts val="0"/>
                        </a:spcAft>
                      </a:pPr>
                      <a:r>
                        <a:rPr lang="en-IN" sz="1800">
                          <a:solidFill>
                            <a:schemeClr val="bg1"/>
                          </a:solidFill>
                          <a:effectLst/>
                        </a:rPr>
                        <a:t>Dr. Pankaj P. Bawane</a:t>
                      </a:r>
                      <a:endParaRPr lang="en-IN"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nchor="ctr">
                    <a:cell3D prstMaterial="dkEdge">
                      <a:bevel/>
                      <a:lightRig rig="flood" dir="t"/>
                    </a:cell3D>
                  </a:tcPr>
                </a:tc>
                <a:tc>
                  <a:txBody>
                    <a:bodyPr/>
                    <a:lstStyle/>
                    <a:p>
                      <a:pPr algn="just">
                        <a:lnSpc>
                          <a:spcPct val="107000"/>
                        </a:lnSpc>
                        <a:spcAft>
                          <a:spcPts val="0"/>
                        </a:spcAft>
                      </a:pPr>
                      <a:r>
                        <a:rPr lang="en-IN" sz="1800" dirty="0">
                          <a:solidFill>
                            <a:schemeClr val="bg1"/>
                          </a:solidFill>
                          <a:effectLst/>
                        </a:rPr>
                        <a:t>Life Member of the Indian Economic Association</a:t>
                      </a:r>
                      <a:endParaRPr lang="en-IN"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39" marR="68439" marT="0" marB="0" anchor="ctr">
                    <a:cell3D prstMaterial="dkEdge">
                      <a:bevel/>
                      <a:lightRig rig="flood" dir="t"/>
                    </a:cell3D>
                  </a:tcPr>
                </a:tc>
              </a:tr>
            </a:tbl>
          </a:graphicData>
        </a:graphic>
      </p:graphicFrame>
    </p:spTree>
    <p:extLst>
      <p:ext uri="{BB962C8B-B14F-4D97-AF65-F5344CB8AC3E}">
        <p14:creationId xmlns:p14="http://schemas.microsoft.com/office/powerpoint/2010/main" val="299827318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897340" y="399246"/>
            <a:ext cx="7615595" cy="5666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solidFill>
                  <a:srgbClr val="C00000"/>
                </a:solidFill>
                <a:latin typeface="Times New Roman" panose="02020603050405020304" pitchFamily="18" charset="0"/>
                <a:cs typeface="Times New Roman" panose="02020603050405020304" pitchFamily="18" charset="0"/>
              </a:rPr>
              <a:t>Use of Teaching Methods </a:t>
            </a:r>
            <a:endParaRPr lang="en-IN" sz="3600" dirty="0">
              <a:solidFill>
                <a:srgbClr val="C0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98ADFDE-5019-41B3-92F2-654A62372393}" type="slidenum">
              <a:rPr lang="en-IN" smtClean="0">
                <a:solidFill>
                  <a:srgbClr val="C00000"/>
                </a:solidFill>
              </a:rPr>
              <a:t>16</a:t>
            </a:fld>
            <a:endParaRPr lang="en-IN" dirty="0">
              <a:solidFill>
                <a:srgbClr val="C00000"/>
              </a:solidFill>
            </a:endParaRPr>
          </a:p>
        </p:txBody>
      </p:sp>
      <p:sp>
        <p:nvSpPr>
          <p:cNvPr id="4" name="Rectangle 3"/>
          <p:cNvSpPr/>
          <p:nvPr/>
        </p:nvSpPr>
        <p:spPr>
          <a:xfrm>
            <a:off x="1528175" y="864296"/>
            <a:ext cx="5774146" cy="5025991"/>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q"/>
            </a:pPr>
            <a:r>
              <a:rPr lang="en-IN"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Classroom Lectures</a:t>
            </a:r>
          </a:p>
          <a:p>
            <a:pPr marL="342900" indent="-342900">
              <a:lnSpc>
                <a:spcPct val="107000"/>
              </a:lnSpc>
              <a:spcAft>
                <a:spcPts val="800"/>
              </a:spcAft>
              <a:buFont typeface="Wingdings" panose="05000000000000000000" pitchFamily="2" charset="2"/>
              <a:buChar char="q"/>
            </a:pPr>
            <a:r>
              <a:rPr lang="en-IN"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Guest Lecture</a:t>
            </a:r>
          </a:p>
          <a:p>
            <a:pPr marL="342900" indent="-342900">
              <a:lnSpc>
                <a:spcPct val="107000"/>
              </a:lnSpc>
              <a:spcAft>
                <a:spcPts val="800"/>
              </a:spcAft>
              <a:buFont typeface="Wingdings" panose="05000000000000000000" pitchFamily="2" charset="2"/>
              <a:buChar char="q"/>
            </a:pPr>
            <a:r>
              <a:rPr lang="en-IN"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Group Discussion</a:t>
            </a:r>
          </a:p>
          <a:p>
            <a:pPr marL="342900" indent="-342900">
              <a:lnSpc>
                <a:spcPct val="107000"/>
              </a:lnSpc>
              <a:spcAft>
                <a:spcPts val="800"/>
              </a:spcAft>
              <a:buFont typeface="Wingdings" panose="05000000000000000000" pitchFamily="2" charset="2"/>
              <a:buChar char="q"/>
            </a:pPr>
            <a:r>
              <a:rPr lang="en-IN"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Presentation</a:t>
            </a:r>
          </a:p>
          <a:p>
            <a:pPr marL="342900" indent="-342900">
              <a:lnSpc>
                <a:spcPct val="107000"/>
              </a:lnSpc>
              <a:spcAft>
                <a:spcPts val="800"/>
              </a:spcAft>
              <a:buFont typeface="Wingdings" panose="05000000000000000000" pitchFamily="2" charset="2"/>
              <a:buChar char="q"/>
            </a:pPr>
            <a:r>
              <a:rPr lang="en-IN"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Online </a:t>
            </a:r>
            <a:r>
              <a:rPr lang="en-IN"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Lectures</a:t>
            </a:r>
          </a:p>
          <a:p>
            <a:pPr marL="342900" indent="-342900">
              <a:lnSpc>
                <a:spcPct val="107000"/>
              </a:lnSpc>
              <a:spcAft>
                <a:spcPts val="800"/>
              </a:spcAft>
              <a:buFont typeface="Wingdings" panose="05000000000000000000" pitchFamily="2" charset="2"/>
              <a:buChar char="q"/>
            </a:pP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Video Lectures</a:t>
            </a:r>
            <a:endParaRPr lang="en-IN"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q"/>
            </a:pPr>
            <a:r>
              <a:rPr lang="en-IN"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Field </a:t>
            </a:r>
            <a:r>
              <a:rPr lang="en-IN"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Visit</a:t>
            </a:r>
          </a:p>
          <a:p>
            <a:pPr marL="342900" indent="-342900">
              <a:lnSpc>
                <a:spcPct val="107000"/>
              </a:lnSpc>
              <a:spcAft>
                <a:spcPts val="800"/>
              </a:spcAft>
              <a:buFont typeface="Wingdings" panose="05000000000000000000" pitchFamily="2" charset="2"/>
              <a:buChar char="q"/>
            </a:pPr>
            <a:r>
              <a:rPr lang="en-US" sz="3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Workshop</a:t>
            </a:r>
          </a:p>
        </p:txBody>
      </p:sp>
    </p:spTree>
    <p:extLst>
      <p:ext uri="{BB962C8B-B14F-4D97-AF65-F5344CB8AC3E}">
        <p14:creationId xmlns:p14="http://schemas.microsoft.com/office/powerpoint/2010/main" val="337055155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897340" y="399246"/>
            <a:ext cx="7615595" cy="5666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C00000"/>
                </a:solidFill>
                <a:latin typeface="Times New Roman" panose="02020603050405020304" pitchFamily="18" charset="0"/>
                <a:cs typeface="Times New Roman" panose="02020603050405020304" pitchFamily="18" charset="0"/>
              </a:rPr>
              <a:t>Use of online Mode during pandemic -Google Classroom, Google Meet</a:t>
            </a:r>
            <a:endParaRPr lang="en-IN" sz="3200" dirty="0">
              <a:solidFill>
                <a:srgbClr val="C0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98ADFDE-5019-41B3-92F2-654A62372393}" type="slidenum">
              <a:rPr lang="en-IN" smtClean="0">
                <a:solidFill>
                  <a:srgbClr val="C00000"/>
                </a:solidFill>
              </a:rPr>
              <a:t>17</a:t>
            </a:fld>
            <a:endParaRPr lang="en-IN" dirty="0">
              <a:solidFill>
                <a:srgbClr val="C00000"/>
              </a:solidFill>
            </a:endParaRPr>
          </a:p>
        </p:txBody>
      </p:sp>
      <p:pic>
        <p:nvPicPr>
          <p:cNvPr id="5" name="Picture 4" descr="C:\Users\NULL\Desktop\Screenshot_20240323-210353_Classroo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930" y="1429552"/>
            <a:ext cx="2667293" cy="4786133"/>
          </a:xfrm>
          <a:prstGeom prst="rect">
            <a:avLst/>
          </a:prstGeom>
          <a:noFill/>
          <a:ln>
            <a:noFill/>
          </a:ln>
        </p:spPr>
      </p:pic>
      <p:pic>
        <p:nvPicPr>
          <p:cNvPr id="6" name="Picture 5" descr="C:\Users\NULL\Desktop\Screenshot_20240323-210342_Classroo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0116" y="1429551"/>
            <a:ext cx="2575774" cy="4786133"/>
          </a:xfrm>
          <a:prstGeom prst="rect">
            <a:avLst/>
          </a:prstGeom>
          <a:noFill/>
          <a:ln>
            <a:noFill/>
          </a:ln>
        </p:spPr>
      </p:pic>
      <p:pic>
        <p:nvPicPr>
          <p:cNvPr id="7" name="Picture 6" descr="C:\Users\NULL\Desktop\Screenshot_20240323-210440_Classroom.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444" y="1429553"/>
            <a:ext cx="3003593" cy="4786133"/>
          </a:xfrm>
          <a:prstGeom prst="rect">
            <a:avLst/>
          </a:prstGeom>
          <a:noFill/>
          <a:ln>
            <a:noFill/>
          </a:ln>
        </p:spPr>
      </p:pic>
    </p:spTree>
    <p:extLst>
      <p:ext uri="{BB962C8B-B14F-4D97-AF65-F5344CB8AC3E}">
        <p14:creationId xmlns:p14="http://schemas.microsoft.com/office/powerpoint/2010/main" val="314099105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897340" y="399246"/>
            <a:ext cx="7615595" cy="5666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C00000"/>
                </a:solidFill>
                <a:latin typeface="Times New Roman" panose="02020603050405020304" pitchFamily="18" charset="0"/>
                <a:cs typeface="Times New Roman" panose="02020603050405020304" pitchFamily="18" charset="0"/>
              </a:rPr>
              <a:t>Use of online Mode- Video Lecture links</a:t>
            </a:r>
            <a:endParaRPr lang="en-IN" sz="3200" dirty="0">
              <a:solidFill>
                <a:srgbClr val="C0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98ADFDE-5019-41B3-92F2-654A62372393}" type="slidenum">
              <a:rPr lang="en-IN" smtClean="0"/>
              <a:t>18</a:t>
            </a:fld>
            <a:endParaRPr lang="en-IN"/>
          </a:p>
        </p:txBody>
      </p:sp>
      <p:sp>
        <p:nvSpPr>
          <p:cNvPr id="4" name="Rectangle 3"/>
          <p:cNvSpPr/>
          <p:nvPr/>
        </p:nvSpPr>
        <p:spPr>
          <a:xfrm>
            <a:off x="1094704" y="1339403"/>
            <a:ext cx="5763296" cy="646331"/>
          </a:xfrm>
          <a:prstGeom prst="rect">
            <a:avLst/>
          </a:prstGeom>
        </p:spPr>
        <p:txBody>
          <a:bodyPr wrap="square">
            <a:spAutoFit/>
          </a:bodyPr>
          <a:lstStyle/>
          <a:p>
            <a:r>
              <a:rPr lang="en-IN" dirty="0"/>
              <a:t> </a:t>
            </a:r>
          </a:p>
          <a:p>
            <a:endParaRPr lang="en-IN" dirty="0"/>
          </a:p>
        </p:txBody>
      </p:sp>
      <p:sp>
        <p:nvSpPr>
          <p:cNvPr id="9" name="Rectangle 8"/>
          <p:cNvSpPr/>
          <p:nvPr/>
        </p:nvSpPr>
        <p:spPr>
          <a:xfrm>
            <a:off x="1094704" y="1210614"/>
            <a:ext cx="6913997" cy="5005345"/>
          </a:xfrm>
          <a:prstGeom prst="rect">
            <a:avLst/>
          </a:prstGeom>
        </p:spPr>
        <p:txBody>
          <a:bodyPr wrap="square">
            <a:spAutoFit/>
          </a:bodyPr>
          <a:lstStyle/>
          <a:p>
            <a:pPr marL="342900" lvl="0" indent="-342900" algn="just">
              <a:lnSpc>
                <a:spcPct val="150000"/>
              </a:lnSpc>
              <a:spcAft>
                <a:spcPts val="0"/>
              </a:spcAft>
              <a:buFont typeface="+mj-lt"/>
              <a:buAutoNum type="arabicParenR"/>
            </a:pPr>
            <a:r>
              <a:rPr lang="en-IN" sz="20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2"/>
              </a:rPr>
              <a:t>https://drive.google.com/file/d/1rf6nveQqP2b3eDYkIDei045JxQfa-85P/view?usp=drive_link</a:t>
            </a:r>
            <a:endParaRPr lang="en-IN"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arenR"/>
            </a:pPr>
            <a:r>
              <a:rPr lang="en-IN" sz="20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3"/>
              </a:rPr>
              <a:t>https://drive.google.com/file/d/1zZciMho08pxF96_6AsOfzOzGavbVCd9j/view?usp=drive_link</a:t>
            </a:r>
            <a:endParaRPr lang="en-IN"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arenR"/>
            </a:pPr>
            <a:r>
              <a:rPr lang="en-IN" sz="20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4"/>
              </a:rPr>
              <a:t>https://drive.google.com/file/d/1GPf2pw3uN60NAD_ywNe3CmMP23ty9myo/view?usp=drive_link</a:t>
            </a:r>
            <a:endParaRPr lang="en-IN"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arenR"/>
            </a:pPr>
            <a:r>
              <a:rPr lang="en-IN" sz="20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5"/>
              </a:rPr>
              <a:t>https://drive.google.com/file/d/1HTCVTuJ6o88qq3TorVGYFYyND5yqwq3Q/view?usp=drive_link</a:t>
            </a:r>
            <a:endParaRPr lang="en-IN"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arenR"/>
            </a:pPr>
            <a:r>
              <a:rPr lang="en-IN" sz="2000"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6"/>
              </a:rPr>
              <a:t>https://drive.google.com/file/d/1dsve52xIBBom8NdXe_xy-hq_7KNQYyhc/view?usp=drive_link</a:t>
            </a:r>
            <a:endParaRPr lang="en-IN"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IN" dirty="0">
                <a:latin typeface="Calibri" panose="020F0502020204030204" pitchFamily="34" charset="0"/>
                <a:ea typeface="Calibri" panose="020F0502020204030204" pitchFamily="34" charset="0"/>
                <a:cs typeface="Times New Roman" panose="02020603050405020304" pitchFamily="18" charset="0"/>
              </a:rPr>
              <a:t>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576194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897340" y="399246"/>
            <a:ext cx="7615595" cy="5666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C00000"/>
                </a:solidFill>
                <a:latin typeface="Times New Roman" panose="02020603050405020304" pitchFamily="18" charset="0"/>
                <a:cs typeface="Times New Roman" panose="02020603050405020304" pitchFamily="18" charset="0"/>
              </a:rPr>
              <a:t>Evaluation System</a:t>
            </a:r>
            <a:endParaRPr lang="en-IN" sz="3200" dirty="0">
              <a:solidFill>
                <a:srgbClr val="C0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98ADFDE-5019-41B3-92F2-654A62372393}" type="slidenum">
              <a:rPr lang="en-IN" smtClean="0"/>
              <a:t>19</a:t>
            </a:fld>
            <a:endParaRPr lang="en-IN"/>
          </a:p>
        </p:txBody>
      </p:sp>
      <p:sp>
        <p:nvSpPr>
          <p:cNvPr id="4" name="Rectangle 3"/>
          <p:cNvSpPr/>
          <p:nvPr/>
        </p:nvSpPr>
        <p:spPr>
          <a:xfrm>
            <a:off x="1532585" y="1068946"/>
            <a:ext cx="6091707" cy="4196020"/>
          </a:xfrm>
          <a:prstGeom prst="rect">
            <a:avLst/>
          </a:prstGeom>
        </p:spPr>
        <p:txBody>
          <a:bodyPr wrap="square">
            <a:spAutoFit/>
          </a:bodyPr>
          <a:lstStyle/>
          <a:p>
            <a:pPr marL="285750" indent="-285750">
              <a:lnSpc>
                <a:spcPct val="200000"/>
              </a:lnSpc>
              <a:spcAft>
                <a:spcPts val="800"/>
              </a:spcAft>
              <a:buFont typeface="Wingdings" panose="05000000000000000000" pitchFamily="2" charset="2"/>
              <a:buChar char="q"/>
            </a:pPr>
            <a:r>
              <a:rPr lang="en-IN"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Examination (Internal &amp; University)</a:t>
            </a:r>
          </a:p>
          <a:p>
            <a:pPr marL="285750" indent="-285750">
              <a:lnSpc>
                <a:spcPct val="200000"/>
              </a:lnSpc>
              <a:spcAft>
                <a:spcPts val="800"/>
              </a:spcAft>
              <a:buFont typeface="Wingdings" panose="05000000000000000000" pitchFamily="2" charset="2"/>
              <a:buChar char="q"/>
            </a:pPr>
            <a:r>
              <a:rPr lang="en-IN"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Assignment</a:t>
            </a:r>
          </a:p>
          <a:p>
            <a:pPr marL="285750" indent="-285750">
              <a:lnSpc>
                <a:spcPct val="200000"/>
              </a:lnSpc>
              <a:spcAft>
                <a:spcPts val="800"/>
              </a:spcAft>
              <a:buFont typeface="Wingdings" panose="05000000000000000000" pitchFamily="2" charset="2"/>
              <a:buChar char="q"/>
            </a:pPr>
            <a:r>
              <a:rPr lang="en-IN"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Tutorial</a:t>
            </a:r>
            <a:endParaRPr lang="en-IN"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200000"/>
              </a:lnSpc>
              <a:spcAft>
                <a:spcPts val="800"/>
              </a:spcAft>
              <a:buFont typeface="Wingdings" panose="05000000000000000000" pitchFamily="2" charset="2"/>
              <a:buChar char="q"/>
            </a:pPr>
            <a:r>
              <a:rPr lang="en-IN"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Power Point Presentation</a:t>
            </a:r>
          </a:p>
          <a:p>
            <a:pPr marL="285750" indent="-285750">
              <a:lnSpc>
                <a:spcPct val="200000"/>
              </a:lnSpc>
              <a:spcAft>
                <a:spcPts val="800"/>
              </a:spcAft>
              <a:buFont typeface="Wingdings" panose="05000000000000000000" pitchFamily="2" charset="2"/>
              <a:buChar char="q"/>
            </a:pPr>
            <a:r>
              <a:rPr lang="en-US" sz="2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Case Study</a:t>
            </a:r>
            <a:endParaRPr lang="en-IN"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960821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579549" y="373487"/>
            <a:ext cx="7894749" cy="5339923"/>
          </a:xfrm>
          <a:prstGeom prst="rect">
            <a:avLst/>
          </a:prstGeom>
        </p:spPr>
        <p:txBody>
          <a:bodyPr wrap="square">
            <a:spAutoFit/>
          </a:bodyPr>
          <a:lstStyle/>
          <a:p>
            <a:pPr>
              <a:lnSpc>
                <a:spcPct val="150000"/>
              </a:lnSpc>
              <a:spcAft>
                <a:spcPts val="600"/>
              </a:spcAft>
            </a:pPr>
            <a:r>
              <a:rPr lang="en-US" sz="2400" b="1" dirty="0">
                <a:solidFill>
                  <a:srgbClr val="C00000"/>
                </a:solidFill>
                <a:latin typeface="Algerian" panose="04020705040A02060702" pitchFamily="82" charset="0"/>
                <a:ea typeface="Calibri" panose="020F0502020204030204" pitchFamily="34" charset="0"/>
                <a:cs typeface="Times New Roman" panose="02020603050405020304" pitchFamily="18" charset="0"/>
              </a:rPr>
              <a:t>Objectives of Department: </a:t>
            </a:r>
            <a:endParaRPr lang="en-IN" dirty="0">
              <a:solidFill>
                <a:srgbClr val="C00000"/>
              </a:solidFill>
              <a:latin typeface="Algerian" panose="04020705040A02060702" pitchFamily="82" charset="0"/>
              <a:ea typeface="Calibri" panose="020F0502020204030204" pitchFamily="34" charset="0"/>
              <a:cs typeface="Times New Roman" panose="02020603050405020304" pitchFamily="18" charset="0"/>
            </a:endParaRPr>
          </a:p>
          <a:p>
            <a:pPr marL="257175" indent="-257175" algn="just">
              <a:lnSpc>
                <a:spcPct val="150000"/>
              </a:lnSpc>
              <a:buFont typeface="+mj-lt"/>
              <a:buAutoNum type="arabicPeriod"/>
            </a:pPr>
            <a:r>
              <a:rPr lang="en-US" sz="2000" dirty="0">
                <a:solidFill>
                  <a:srgbClr val="002060"/>
                </a:solidFill>
                <a:latin typeface="Arial" panose="020B0604020202020204" pitchFamily="34" charset="0"/>
                <a:ea typeface="Calibri" panose="020F0502020204030204" pitchFamily="34" charset="0"/>
                <a:cs typeface="Arial" panose="020B0604020202020204" pitchFamily="34" charset="0"/>
              </a:rPr>
              <a:t>To expose the students to evolution, basic </a:t>
            </a:r>
            <a:r>
              <a:rPr lang="en-US" sz="2000" dirty="0" smtClean="0">
                <a:solidFill>
                  <a:srgbClr val="002060"/>
                </a:solidFill>
                <a:latin typeface="Arial" panose="020B0604020202020204" pitchFamily="34" charset="0"/>
                <a:ea typeface="Calibri" panose="020F0502020204030204" pitchFamily="34" charset="0"/>
                <a:cs typeface="Arial" panose="020B0604020202020204" pitchFamily="34" charset="0"/>
              </a:rPr>
              <a:t>concepts </a:t>
            </a:r>
            <a:r>
              <a:rPr lang="en-US" sz="2000" dirty="0">
                <a:solidFill>
                  <a:srgbClr val="002060"/>
                </a:solidFill>
                <a:latin typeface="Arial" panose="020B0604020202020204" pitchFamily="34" charset="0"/>
                <a:ea typeface="Calibri" panose="020F0502020204030204" pitchFamily="34" charset="0"/>
                <a:cs typeface="Arial" panose="020B0604020202020204" pitchFamily="34" charset="0"/>
              </a:rPr>
              <a:t>and theories of </a:t>
            </a:r>
            <a:r>
              <a:rPr lang="en-US" sz="2000" dirty="0" smtClean="0">
                <a:solidFill>
                  <a:srgbClr val="002060"/>
                </a:solidFill>
                <a:latin typeface="Arial" panose="020B0604020202020204" pitchFamily="34" charset="0"/>
                <a:ea typeface="Calibri" panose="020F0502020204030204" pitchFamily="34" charset="0"/>
                <a:cs typeface="Arial" panose="020B0604020202020204" pitchFamily="34" charset="0"/>
              </a:rPr>
              <a:t>economics</a:t>
            </a:r>
            <a:endParaRPr lang="en-IN" sz="20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57175" indent="-257175" algn="just">
              <a:lnSpc>
                <a:spcPct val="150000"/>
              </a:lnSpc>
              <a:buFont typeface="+mj-lt"/>
              <a:buAutoNum type="arabicPeriod"/>
            </a:pPr>
            <a:r>
              <a:rPr lang="en-US" sz="2000" dirty="0">
                <a:solidFill>
                  <a:srgbClr val="002060"/>
                </a:solidFill>
                <a:latin typeface="Arial" panose="020B0604020202020204" pitchFamily="34" charset="0"/>
                <a:ea typeface="Calibri" panose="020F0502020204030204" pitchFamily="34" charset="0"/>
                <a:cs typeface="Arial" panose="020B0604020202020204" pitchFamily="34" charset="0"/>
              </a:rPr>
              <a:t>To enable the </a:t>
            </a:r>
            <a:r>
              <a:rPr lang="en-US" sz="2000" dirty="0" smtClean="0">
                <a:solidFill>
                  <a:srgbClr val="002060"/>
                </a:solidFill>
                <a:latin typeface="Arial" panose="020B0604020202020204" pitchFamily="34" charset="0"/>
                <a:ea typeface="Calibri" panose="020F0502020204030204" pitchFamily="34" charset="0"/>
                <a:cs typeface="Arial" panose="020B0604020202020204" pitchFamily="34" charset="0"/>
              </a:rPr>
              <a:t>students to apply </a:t>
            </a:r>
            <a:r>
              <a:rPr lang="en-US" sz="2000" dirty="0">
                <a:solidFill>
                  <a:srgbClr val="002060"/>
                </a:solidFill>
                <a:latin typeface="Arial" panose="020B0604020202020204" pitchFamily="34" charset="0"/>
                <a:ea typeface="Calibri" panose="020F0502020204030204" pitchFamily="34" charset="0"/>
                <a:cs typeface="Arial" panose="020B0604020202020204" pitchFamily="34" charset="0"/>
              </a:rPr>
              <a:t>the theoretical tools of economics to real life </a:t>
            </a:r>
            <a:r>
              <a:rPr lang="en-US" sz="2000" dirty="0" smtClean="0">
                <a:solidFill>
                  <a:srgbClr val="002060"/>
                </a:solidFill>
                <a:latin typeface="Arial" panose="020B0604020202020204" pitchFamily="34" charset="0"/>
                <a:ea typeface="Calibri" panose="020F0502020204030204" pitchFamily="34" charset="0"/>
                <a:cs typeface="Arial" panose="020B0604020202020204" pitchFamily="34" charset="0"/>
              </a:rPr>
              <a:t>situations</a:t>
            </a:r>
            <a:endParaRPr lang="en-IN" sz="20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57175" indent="-257175" algn="just">
              <a:lnSpc>
                <a:spcPct val="150000"/>
              </a:lnSpc>
              <a:buFont typeface="+mj-lt"/>
              <a:buAutoNum type="arabicPeriod"/>
            </a:pPr>
            <a:r>
              <a:rPr lang="en-US" sz="2000" dirty="0">
                <a:solidFill>
                  <a:srgbClr val="002060"/>
                </a:solidFill>
                <a:latin typeface="Arial" panose="020B0604020202020204" pitchFamily="34" charset="0"/>
                <a:ea typeface="Calibri" panose="020F0502020204030204" pitchFamily="34" charset="0"/>
                <a:cs typeface="Arial" panose="020B0604020202020204" pitchFamily="34" charset="0"/>
              </a:rPr>
              <a:t>To expose the latest developments and new approaches in the field of </a:t>
            </a:r>
            <a:r>
              <a:rPr lang="en-US" sz="2000" dirty="0" smtClean="0">
                <a:solidFill>
                  <a:srgbClr val="002060"/>
                </a:solidFill>
                <a:latin typeface="Arial" panose="020B0604020202020204" pitchFamily="34" charset="0"/>
                <a:ea typeface="Calibri" panose="020F0502020204030204" pitchFamily="34" charset="0"/>
                <a:cs typeface="Arial" panose="020B0604020202020204" pitchFamily="34" charset="0"/>
              </a:rPr>
              <a:t>economics to students</a:t>
            </a:r>
            <a:endParaRPr lang="en-IN" sz="20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57175" indent="-257175" algn="just">
              <a:lnSpc>
                <a:spcPct val="150000"/>
              </a:lnSpc>
              <a:buFont typeface="+mj-lt"/>
              <a:buAutoNum type="arabicPeriod"/>
            </a:pPr>
            <a:r>
              <a:rPr lang="en-US" sz="2000" dirty="0">
                <a:solidFill>
                  <a:srgbClr val="002060"/>
                </a:solidFill>
                <a:latin typeface="Arial" panose="020B0604020202020204" pitchFamily="34" charset="0"/>
                <a:ea typeface="Calibri" panose="020F0502020204030204" pitchFamily="34" charset="0"/>
                <a:cs typeface="Arial" panose="020B0604020202020204" pitchFamily="34" charset="0"/>
              </a:rPr>
              <a:t>To enable the students to study the behavior of the economy as a </a:t>
            </a:r>
            <a:r>
              <a:rPr lang="en-US" sz="2000" dirty="0" smtClean="0">
                <a:solidFill>
                  <a:srgbClr val="002060"/>
                </a:solidFill>
                <a:latin typeface="Arial" panose="020B0604020202020204" pitchFamily="34" charset="0"/>
                <a:ea typeface="Calibri" panose="020F0502020204030204" pitchFamily="34" charset="0"/>
                <a:cs typeface="Arial" panose="020B0604020202020204" pitchFamily="34" charset="0"/>
              </a:rPr>
              <a:t>whole</a:t>
            </a:r>
            <a:endParaRPr lang="en-IN" sz="20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57175" indent="-257175" algn="just">
              <a:lnSpc>
                <a:spcPct val="150000"/>
              </a:lnSpc>
              <a:spcAft>
                <a:spcPts val="600"/>
              </a:spcAft>
              <a:buFont typeface="+mj-lt"/>
              <a:buAutoNum type="arabicPeriod"/>
            </a:pPr>
            <a:r>
              <a:rPr lang="en-US" sz="2000" dirty="0">
                <a:solidFill>
                  <a:srgbClr val="002060"/>
                </a:solidFill>
                <a:latin typeface="Arial" panose="020B0604020202020204" pitchFamily="34" charset="0"/>
                <a:ea typeface="Calibri" panose="020F0502020204030204" pitchFamily="34" charset="0"/>
                <a:cs typeface="Arial" panose="020B0604020202020204" pitchFamily="34" charset="0"/>
              </a:rPr>
              <a:t>To enable the students to understand policy making process and various issues related to economic </a:t>
            </a:r>
            <a:r>
              <a:rPr lang="en-US" sz="2000" dirty="0" smtClean="0">
                <a:solidFill>
                  <a:srgbClr val="002060"/>
                </a:solidFill>
                <a:latin typeface="Arial" panose="020B0604020202020204" pitchFamily="34" charset="0"/>
                <a:ea typeface="Calibri" panose="020F0502020204030204" pitchFamily="34" charset="0"/>
                <a:cs typeface="Arial" panose="020B0604020202020204" pitchFamily="34" charset="0"/>
              </a:rPr>
              <a:t>development </a:t>
            </a:r>
            <a:endParaRPr lang="en-IN" sz="20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98ADFDE-5019-41B3-92F2-654A62372393}" type="slidenum">
              <a:rPr lang="en-IN" smtClean="0"/>
              <a:t>2</a:t>
            </a:fld>
            <a:endParaRPr lang="en-IN"/>
          </a:p>
        </p:txBody>
      </p:sp>
    </p:spTree>
    <p:extLst>
      <p:ext uri="{BB962C8B-B14F-4D97-AF65-F5344CB8AC3E}">
        <p14:creationId xmlns:p14="http://schemas.microsoft.com/office/powerpoint/2010/main" val="263622427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628649" y="270457"/>
            <a:ext cx="7886700" cy="5537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2"/>
                </a:solidFill>
                <a:latin typeface="Times New Roman" panose="02020603050405020304" pitchFamily="18" charset="0"/>
                <a:cs typeface="Times New Roman" panose="02020603050405020304" pitchFamily="18" charset="0"/>
              </a:rPr>
              <a:t>Result Analysis (T.Y. </a:t>
            </a:r>
            <a:r>
              <a:rPr lang="en-US" sz="2800" b="1" dirty="0" smtClean="0">
                <a:solidFill>
                  <a:schemeClr val="accent2"/>
                </a:solidFill>
                <a:latin typeface="Times New Roman" panose="02020603050405020304" pitchFamily="18" charset="0"/>
                <a:cs typeface="Times New Roman" panose="02020603050405020304" pitchFamily="18" charset="0"/>
              </a:rPr>
              <a:t>B Com</a:t>
            </a:r>
            <a:r>
              <a:rPr lang="en-US" sz="2800" b="1" dirty="0">
                <a:solidFill>
                  <a:schemeClr val="accent2"/>
                </a:solidFill>
                <a:latin typeface="Times New Roman" panose="02020603050405020304" pitchFamily="18" charset="0"/>
                <a:cs typeface="Times New Roman" panose="02020603050405020304" pitchFamily="18" charset="0"/>
              </a:rPr>
              <a:t>)</a:t>
            </a:r>
            <a:endParaRPr lang="en-IN" sz="3600" b="1" dirty="0">
              <a:solidFill>
                <a:schemeClr val="accent2"/>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98ADFDE-5019-41B3-92F2-654A62372393}" type="slidenum">
              <a:rPr lang="en-IN" smtClean="0">
                <a:solidFill>
                  <a:srgbClr val="C00000"/>
                </a:solidFill>
              </a:rPr>
              <a:t>20</a:t>
            </a:fld>
            <a:endParaRPr lang="en-IN"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43521153"/>
              </p:ext>
            </p:extLst>
          </p:nvPr>
        </p:nvGraphicFramePr>
        <p:xfrm>
          <a:off x="502276" y="927281"/>
          <a:ext cx="7624293" cy="2520501"/>
        </p:xfrm>
        <a:graphic>
          <a:graphicData uri="http://schemas.openxmlformats.org/drawingml/2006/table">
            <a:tbl>
              <a:tblPr firstRow="1" firstCol="1" bandRow="1">
                <a:tableStyleId>{5C22544A-7EE6-4342-B048-85BDC9FD1C3A}</a:tableStyleId>
              </a:tblPr>
              <a:tblGrid>
                <a:gridCol w="2487684"/>
                <a:gridCol w="2354411"/>
                <a:gridCol w="2782198"/>
              </a:tblGrid>
              <a:tr h="389302">
                <a:tc>
                  <a:txBody>
                    <a:bodyPr/>
                    <a:lstStyle/>
                    <a:p>
                      <a:pPr algn="ctr" rtl="0" fontAlgn="ctr">
                        <a:lnSpc>
                          <a:spcPct val="150000"/>
                        </a:lnSpc>
                      </a:pPr>
                      <a:r>
                        <a:rPr lang="en-IN" sz="1800" u="none" strike="noStrike" dirty="0">
                          <a:effectLst/>
                        </a:rPr>
                        <a:t>Academic Year</a:t>
                      </a:r>
                      <a:endParaRPr lang="en-IN" sz="1800" b="1" i="0" u="none" strike="noStrike" dirty="0">
                        <a:solidFill>
                          <a:srgbClr val="FFFFFF"/>
                        </a:solidFill>
                        <a:effectLst/>
                        <a:latin typeface="Arial" panose="020B0604020202020204" pitchFamily="34" charset="0"/>
                      </a:endParaRPr>
                    </a:p>
                  </a:txBody>
                  <a:tcPr marL="7980" marR="7980" marT="7980" marB="0" anchor="ctr"/>
                </a:tc>
                <a:tc>
                  <a:txBody>
                    <a:bodyPr/>
                    <a:lstStyle/>
                    <a:p>
                      <a:pPr algn="ctr" rtl="0" fontAlgn="ctr">
                        <a:lnSpc>
                          <a:spcPct val="150000"/>
                        </a:lnSpc>
                      </a:pPr>
                      <a:r>
                        <a:rPr lang="en-IN" sz="1800" u="none" strike="noStrike">
                          <a:effectLst/>
                        </a:rPr>
                        <a:t>Students Appeared</a:t>
                      </a:r>
                      <a:endParaRPr lang="en-IN" sz="1800" b="1" i="0" u="none" strike="noStrike">
                        <a:solidFill>
                          <a:srgbClr val="FFFFFF"/>
                        </a:solidFill>
                        <a:effectLst/>
                        <a:latin typeface="Arial" panose="020B0604020202020204" pitchFamily="34" charset="0"/>
                      </a:endParaRPr>
                    </a:p>
                  </a:txBody>
                  <a:tcPr marL="7980" marR="7980" marT="7980" marB="0" anchor="ctr"/>
                </a:tc>
                <a:tc>
                  <a:txBody>
                    <a:bodyPr/>
                    <a:lstStyle/>
                    <a:p>
                      <a:pPr algn="ctr" rtl="0" fontAlgn="ctr">
                        <a:lnSpc>
                          <a:spcPct val="150000"/>
                        </a:lnSpc>
                      </a:pPr>
                      <a:r>
                        <a:rPr lang="en-IN" sz="1800" u="none" strike="noStrike">
                          <a:effectLst/>
                        </a:rPr>
                        <a:t>Result (in Percent)</a:t>
                      </a:r>
                      <a:endParaRPr lang="en-IN" sz="1800" b="1" i="0" u="none" strike="noStrike">
                        <a:solidFill>
                          <a:srgbClr val="FFFFFF"/>
                        </a:solidFill>
                        <a:effectLst/>
                        <a:latin typeface="Arial" panose="020B0604020202020204" pitchFamily="34" charset="0"/>
                      </a:endParaRPr>
                    </a:p>
                  </a:txBody>
                  <a:tcPr marL="7980" marR="7980" marT="7980" marB="0" anchor="ctr"/>
                </a:tc>
              </a:tr>
              <a:tr h="389302">
                <a:tc>
                  <a:txBody>
                    <a:bodyPr/>
                    <a:lstStyle/>
                    <a:p>
                      <a:pPr algn="ctr" rtl="0" fontAlgn="ctr">
                        <a:lnSpc>
                          <a:spcPct val="150000"/>
                        </a:lnSpc>
                      </a:pPr>
                      <a:r>
                        <a:rPr lang="en-IN" sz="1800" u="none" strike="noStrike" dirty="0">
                          <a:effectLst/>
                        </a:rPr>
                        <a:t>2022-23</a:t>
                      </a:r>
                      <a:endParaRPr lang="en-IN" sz="1800" b="1" i="0" u="none" strike="noStrike" dirty="0">
                        <a:solidFill>
                          <a:srgbClr val="FFFFFF"/>
                        </a:solidFill>
                        <a:effectLst/>
                        <a:latin typeface="Arial" panose="020B0604020202020204" pitchFamily="34" charset="0"/>
                      </a:endParaRPr>
                    </a:p>
                  </a:txBody>
                  <a:tcPr marL="7980" marR="7980" marT="7980" marB="0" anchor="ctr"/>
                </a:tc>
                <a:tc>
                  <a:txBody>
                    <a:bodyPr/>
                    <a:lstStyle/>
                    <a:p>
                      <a:pPr algn="ctr" rtl="0" fontAlgn="ctr">
                        <a:lnSpc>
                          <a:spcPct val="150000"/>
                        </a:lnSpc>
                      </a:pPr>
                      <a:r>
                        <a:rPr lang="en-IN" sz="1800" u="none" strike="noStrike" dirty="0">
                          <a:effectLst/>
                        </a:rPr>
                        <a:t>894</a:t>
                      </a:r>
                      <a:endParaRPr lang="en-IN" sz="1800" b="1" i="0" u="none" strike="noStrike" dirty="0">
                        <a:solidFill>
                          <a:srgbClr val="FFFFFF"/>
                        </a:solidFill>
                        <a:effectLst/>
                        <a:latin typeface="Arial" panose="020B0604020202020204" pitchFamily="34" charset="0"/>
                      </a:endParaRPr>
                    </a:p>
                  </a:txBody>
                  <a:tcPr marL="7980" marR="7980" marT="7980" marB="0" anchor="ctr"/>
                </a:tc>
                <a:tc>
                  <a:txBody>
                    <a:bodyPr/>
                    <a:lstStyle/>
                    <a:p>
                      <a:pPr algn="ctr" rtl="0" fontAlgn="ctr">
                        <a:lnSpc>
                          <a:spcPct val="150000"/>
                        </a:lnSpc>
                      </a:pPr>
                      <a:r>
                        <a:rPr lang="en-IN" sz="1800" u="none" strike="noStrike" dirty="0">
                          <a:effectLst/>
                        </a:rPr>
                        <a:t>96</a:t>
                      </a:r>
                      <a:endParaRPr lang="en-IN" sz="1800" b="0" i="0" u="none" strike="noStrike" dirty="0">
                        <a:solidFill>
                          <a:srgbClr val="000000"/>
                        </a:solidFill>
                        <a:effectLst/>
                        <a:latin typeface="Arial" panose="020B0604020202020204" pitchFamily="34" charset="0"/>
                      </a:endParaRPr>
                    </a:p>
                  </a:txBody>
                  <a:tcPr marL="7980" marR="7980" marT="7980" marB="0" anchor="ctr"/>
                </a:tc>
              </a:tr>
              <a:tr h="389302">
                <a:tc>
                  <a:txBody>
                    <a:bodyPr/>
                    <a:lstStyle/>
                    <a:p>
                      <a:pPr algn="ctr" rtl="0" fontAlgn="ctr">
                        <a:lnSpc>
                          <a:spcPct val="150000"/>
                        </a:lnSpc>
                      </a:pPr>
                      <a:r>
                        <a:rPr lang="en-IN" sz="1800" u="none" strike="noStrike">
                          <a:effectLst/>
                        </a:rPr>
                        <a:t>2021-22</a:t>
                      </a:r>
                      <a:endParaRPr lang="en-IN" sz="1800" b="1" i="0" u="none" strike="noStrike">
                        <a:solidFill>
                          <a:srgbClr val="FFFFFF"/>
                        </a:solidFill>
                        <a:effectLst/>
                        <a:latin typeface="Arial" panose="020B0604020202020204" pitchFamily="34" charset="0"/>
                      </a:endParaRPr>
                    </a:p>
                  </a:txBody>
                  <a:tcPr marL="7980" marR="7980" marT="7980" marB="0" anchor="ctr"/>
                </a:tc>
                <a:tc>
                  <a:txBody>
                    <a:bodyPr/>
                    <a:lstStyle/>
                    <a:p>
                      <a:pPr algn="ctr" rtl="0" fontAlgn="ctr">
                        <a:lnSpc>
                          <a:spcPct val="150000"/>
                        </a:lnSpc>
                      </a:pPr>
                      <a:r>
                        <a:rPr lang="en-IN" sz="1800" u="none" strike="noStrike" dirty="0">
                          <a:effectLst/>
                        </a:rPr>
                        <a:t>920</a:t>
                      </a:r>
                      <a:endParaRPr lang="en-IN" sz="1800" b="1" i="0" u="none" strike="noStrike" dirty="0">
                        <a:solidFill>
                          <a:srgbClr val="FFFFFF"/>
                        </a:solidFill>
                        <a:effectLst/>
                        <a:latin typeface="Arial" panose="020B0604020202020204" pitchFamily="34" charset="0"/>
                      </a:endParaRPr>
                    </a:p>
                  </a:txBody>
                  <a:tcPr marL="7980" marR="7980" marT="7980" marB="0" anchor="ctr"/>
                </a:tc>
                <a:tc>
                  <a:txBody>
                    <a:bodyPr/>
                    <a:lstStyle/>
                    <a:p>
                      <a:pPr algn="ctr" rtl="0" fontAlgn="ctr">
                        <a:lnSpc>
                          <a:spcPct val="150000"/>
                        </a:lnSpc>
                      </a:pPr>
                      <a:r>
                        <a:rPr lang="en-IN" sz="1800" u="none" strike="noStrike">
                          <a:effectLst/>
                        </a:rPr>
                        <a:t>95.5</a:t>
                      </a:r>
                      <a:endParaRPr lang="en-IN" sz="1800" b="0" i="0" u="none" strike="noStrike">
                        <a:solidFill>
                          <a:srgbClr val="000000"/>
                        </a:solidFill>
                        <a:effectLst/>
                        <a:latin typeface="Arial" panose="020B0604020202020204" pitchFamily="34" charset="0"/>
                      </a:endParaRPr>
                    </a:p>
                  </a:txBody>
                  <a:tcPr marL="7980" marR="7980" marT="7980" marB="0" anchor="ctr"/>
                </a:tc>
              </a:tr>
              <a:tr h="389302">
                <a:tc>
                  <a:txBody>
                    <a:bodyPr/>
                    <a:lstStyle/>
                    <a:p>
                      <a:pPr algn="ctr" rtl="0" fontAlgn="ctr">
                        <a:lnSpc>
                          <a:spcPct val="150000"/>
                        </a:lnSpc>
                      </a:pPr>
                      <a:r>
                        <a:rPr lang="en-IN" sz="1800" u="none" strike="noStrike">
                          <a:effectLst/>
                        </a:rPr>
                        <a:t>2020-21</a:t>
                      </a:r>
                      <a:endParaRPr lang="en-IN" sz="1800" b="1" i="0" u="none" strike="noStrike">
                        <a:solidFill>
                          <a:srgbClr val="FFFFFF"/>
                        </a:solidFill>
                        <a:effectLst/>
                        <a:latin typeface="Arial" panose="020B0604020202020204" pitchFamily="34" charset="0"/>
                      </a:endParaRPr>
                    </a:p>
                  </a:txBody>
                  <a:tcPr marL="7980" marR="7980" marT="7980" marB="0" anchor="ctr"/>
                </a:tc>
                <a:tc>
                  <a:txBody>
                    <a:bodyPr/>
                    <a:lstStyle/>
                    <a:p>
                      <a:pPr algn="ctr" rtl="0" fontAlgn="ctr">
                        <a:lnSpc>
                          <a:spcPct val="150000"/>
                        </a:lnSpc>
                      </a:pPr>
                      <a:r>
                        <a:rPr lang="en-IN" sz="1800" u="none" strike="noStrike" dirty="0">
                          <a:effectLst/>
                        </a:rPr>
                        <a:t>850</a:t>
                      </a:r>
                      <a:endParaRPr lang="en-IN" sz="1800" b="1" i="0" u="none" strike="noStrike" dirty="0">
                        <a:solidFill>
                          <a:srgbClr val="FFFFFF"/>
                        </a:solidFill>
                        <a:effectLst/>
                        <a:latin typeface="Arial" panose="020B0604020202020204" pitchFamily="34" charset="0"/>
                      </a:endParaRPr>
                    </a:p>
                  </a:txBody>
                  <a:tcPr marL="7980" marR="7980" marT="7980" marB="0" anchor="ctr"/>
                </a:tc>
                <a:tc>
                  <a:txBody>
                    <a:bodyPr/>
                    <a:lstStyle/>
                    <a:p>
                      <a:pPr algn="ctr" rtl="0" fontAlgn="ctr">
                        <a:lnSpc>
                          <a:spcPct val="150000"/>
                        </a:lnSpc>
                      </a:pPr>
                      <a:r>
                        <a:rPr lang="en-IN" sz="1800" u="none" strike="noStrike" dirty="0">
                          <a:effectLst/>
                        </a:rPr>
                        <a:t>98.7</a:t>
                      </a:r>
                      <a:endParaRPr lang="en-IN" sz="1800" b="0" i="0" u="none" strike="noStrike" dirty="0">
                        <a:solidFill>
                          <a:srgbClr val="000000"/>
                        </a:solidFill>
                        <a:effectLst/>
                        <a:latin typeface="Arial" panose="020B0604020202020204" pitchFamily="34" charset="0"/>
                      </a:endParaRPr>
                    </a:p>
                  </a:txBody>
                  <a:tcPr marL="7980" marR="7980" marT="7980" marB="0" anchor="ctr"/>
                </a:tc>
              </a:tr>
              <a:tr h="389302">
                <a:tc>
                  <a:txBody>
                    <a:bodyPr/>
                    <a:lstStyle/>
                    <a:p>
                      <a:pPr algn="ctr" rtl="0" fontAlgn="ctr">
                        <a:lnSpc>
                          <a:spcPct val="150000"/>
                        </a:lnSpc>
                      </a:pPr>
                      <a:r>
                        <a:rPr lang="en-IN" sz="1800" u="none" strike="noStrike">
                          <a:effectLst/>
                        </a:rPr>
                        <a:t>2019-20</a:t>
                      </a:r>
                      <a:endParaRPr lang="en-IN" sz="1800" b="1" i="0" u="none" strike="noStrike">
                        <a:solidFill>
                          <a:srgbClr val="FFFFFF"/>
                        </a:solidFill>
                        <a:effectLst/>
                        <a:latin typeface="Arial" panose="020B0604020202020204" pitchFamily="34" charset="0"/>
                      </a:endParaRPr>
                    </a:p>
                  </a:txBody>
                  <a:tcPr marL="7980" marR="7980" marT="7980" marB="0" anchor="ctr"/>
                </a:tc>
                <a:tc>
                  <a:txBody>
                    <a:bodyPr/>
                    <a:lstStyle/>
                    <a:p>
                      <a:pPr algn="ctr" rtl="0" fontAlgn="ctr">
                        <a:lnSpc>
                          <a:spcPct val="150000"/>
                        </a:lnSpc>
                      </a:pPr>
                      <a:r>
                        <a:rPr lang="en-IN" sz="1800" u="none" strike="noStrike" dirty="0">
                          <a:effectLst/>
                        </a:rPr>
                        <a:t>624</a:t>
                      </a:r>
                      <a:endParaRPr lang="en-IN" sz="1800" b="1" i="0" u="none" strike="noStrike" dirty="0">
                        <a:solidFill>
                          <a:srgbClr val="FFFFFF"/>
                        </a:solidFill>
                        <a:effectLst/>
                        <a:latin typeface="Arial" panose="020B0604020202020204" pitchFamily="34" charset="0"/>
                      </a:endParaRPr>
                    </a:p>
                  </a:txBody>
                  <a:tcPr marL="7980" marR="7980" marT="7980" marB="0" anchor="ctr"/>
                </a:tc>
                <a:tc>
                  <a:txBody>
                    <a:bodyPr/>
                    <a:lstStyle/>
                    <a:p>
                      <a:pPr algn="ctr" rtl="0" fontAlgn="ctr">
                        <a:lnSpc>
                          <a:spcPct val="150000"/>
                        </a:lnSpc>
                      </a:pPr>
                      <a:r>
                        <a:rPr lang="en-IN" sz="1800" u="none" strike="noStrike" dirty="0">
                          <a:effectLst/>
                        </a:rPr>
                        <a:t>91.5</a:t>
                      </a:r>
                      <a:endParaRPr lang="en-IN" sz="1800" b="0" i="0" u="none" strike="noStrike" dirty="0">
                        <a:solidFill>
                          <a:srgbClr val="000000"/>
                        </a:solidFill>
                        <a:effectLst/>
                        <a:latin typeface="Arial" panose="020B0604020202020204" pitchFamily="34" charset="0"/>
                      </a:endParaRPr>
                    </a:p>
                  </a:txBody>
                  <a:tcPr marL="7980" marR="7980" marT="7980" marB="0" anchor="ctr"/>
                </a:tc>
              </a:tr>
              <a:tr h="423201">
                <a:tc>
                  <a:txBody>
                    <a:bodyPr/>
                    <a:lstStyle/>
                    <a:p>
                      <a:pPr algn="ctr" rtl="0" fontAlgn="ctr">
                        <a:lnSpc>
                          <a:spcPct val="150000"/>
                        </a:lnSpc>
                      </a:pPr>
                      <a:r>
                        <a:rPr lang="en-IN" sz="1800" u="none" strike="noStrike" dirty="0">
                          <a:effectLst/>
                        </a:rPr>
                        <a:t>2018-19</a:t>
                      </a:r>
                      <a:endParaRPr lang="en-IN" sz="1800" b="1" i="0" u="none" strike="noStrike" dirty="0">
                        <a:solidFill>
                          <a:srgbClr val="FFFFFF"/>
                        </a:solidFill>
                        <a:effectLst/>
                        <a:latin typeface="Arial" panose="020B0604020202020204" pitchFamily="34" charset="0"/>
                      </a:endParaRPr>
                    </a:p>
                  </a:txBody>
                  <a:tcPr marL="7980" marR="7980" marT="7980" marB="0" anchor="ctr"/>
                </a:tc>
                <a:tc>
                  <a:txBody>
                    <a:bodyPr/>
                    <a:lstStyle/>
                    <a:p>
                      <a:pPr algn="ctr" rtl="0" fontAlgn="ctr">
                        <a:lnSpc>
                          <a:spcPct val="150000"/>
                        </a:lnSpc>
                      </a:pPr>
                      <a:r>
                        <a:rPr lang="en-IN" sz="1800" u="none" strike="noStrike" dirty="0">
                          <a:effectLst/>
                        </a:rPr>
                        <a:t>730</a:t>
                      </a:r>
                      <a:endParaRPr lang="en-IN" sz="1800" b="1" i="0" u="none" strike="noStrike" dirty="0">
                        <a:solidFill>
                          <a:srgbClr val="FFFFFF"/>
                        </a:solidFill>
                        <a:effectLst/>
                        <a:latin typeface="Arial" panose="020B0604020202020204" pitchFamily="34" charset="0"/>
                      </a:endParaRPr>
                    </a:p>
                  </a:txBody>
                  <a:tcPr marL="7980" marR="7980" marT="7980" marB="0" anchor="ctr"/>
                </a:tc>
                <a:tc>
                  <a:txBody>
                    <a:bodyPr/>
                    <a:lstStyle/>
                    <a:p>
                      <a:pPr algn="ctr" rtl="0" fontAlgn="ctr">
                        <a:lnSpc>
                          <a:spcPct val="150000"/>
                        </a:lnSpc>
                      </a:pPr>
                      <a:r>
                        <a:rPr lang="en-IN" sz="1800" u="none" strike="noStrike" dirty="0">
                          <a:effectLst/>
                        </a:rPr>
                        <a:t>96.4</a:t>
                      </a:r>
                      <a:endParaRPr lang="en-IN" sz="1800" b="0" i="0" u="none" strike="noStrike" dirty="0">
                        <a:solidFill>
                          <a:srgbClr val="000000"/>
                        </a:solidFill>
                        <a:effectLst/>
                        <a:latin typeface="Arial" panose="020B0604020202020204" pitchFamily="34" charset="0"/>
                      </a:endParaRPr>
                    </a:p>
                  </a:txBody>
                  <a:tcPr marL="7980" marR="7980" marT="7980" marB="0" anchor="ct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3508647209"/>
              </p:ext>
            </p:extLst>
          </p:nvPr>
        </p:nvGraphicFramePr>
        <p:xfrm>
          <a:off x="628649" y="3528812"/>
          <a:ext cx="7330496" cy="30007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70155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953037" y="515156"/>
            <a:ext cx="7109138" cy="450760"/>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accent2"/>
                </a:solidFill>
                <a:latin typeface="Times New Roman" panose="02020603050405020304" pitchFamily="18" charset="0"/>
                <a:cs typeface="Times New Roman" panose="02020603050405020304" pitchFamily="18" charset="0"/>
              </a:rPr>
              <a:t>M. Com Result Analysis (Research </a:t>
            </a:r>
            <a:r>
              <a:rPr lang="en-US" sz="2400" dirty="0" smtClean="0">
                <a:solidFill>
                  <a:schemeClr val="accent2"/>
                </a:solidFill>
                <a:latin typeface="Times New Roman" panose="02020603050405020304" pitchFamily="18" charset="0"/>
                <a:cs typeface="Times New Roman" panose="02020603050405020304" pitchFamily="18" charset="0"/>
              </a:rPr>
              <a:t>Methodology for Business</a:t>
            </a:r>
            <a:r>
              <a:rPr lang="en-US" sz="2400" dirty="0" smtClean="0">
                <a:solidFill>
                  <a:schemeClr val="accent2"/>
                </a:solidFill>
              </a:rPr>
              <a:t>)</a:t>
            </a:r>
            <a:endParaRPr lang="en-IN" sz="2400" dirty="0">
              <a:solidFill>
                <a:schemeClr val="accent2"/>
              </a:solidFill>
            </a:endParaRPr>
          </a:p>
        </p:txBody>
      </p:sp>
      <p:sp>
        <p:nvSpPr>
          <p:cNvPr id="3" name="Slide Number Placeholder 2"/>
          <p:cNvSpPr>
            <a:spLocks noGrp="1"/>
          </p:cNvSpPr>
          <p:nvPr>
            <p:ph type="sldNum" sz="quarter" idx="12"/>
          </p:nvPr>
        </p:nvSpPr>
        <p:spPr/>
        <p:txBody>
          <a:bodyPr/>
          <a:lstStyle/>
          <a:p>
            <a:fld id="{198ADFDE-5019-41B3-92F2-654A62372393}" type="slidenum">
              <a:rPr lang="en-IN" smtClean="0">
                <a:solidFill>
                  <a:srgbClr val="FF0000"/>
                </a:solidFill>
              </a:rPr>
              <a:t>21</a:t>
            </a:fld>
            <a:endParaRPr lang="en-IN"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2462549639"/>
              </p:ext>
            </p:extLst>
          </p:nvPr>
        </p:nvGraphicFramePr>
        <p:xfrm>
          <a:off x="463638" y="1210613"/>
          <a:ext cx="8113691" cy="37863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178615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953037" y="515156"/>
            <a:ext cx="7109138" cy="45076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accent2"/>
                </a:solidFill>
                <a:latin typeface="Times New Roman" panose="02020603050405020304" pitchFamily="18" charset="0"/>
                <a:cs typeface="Times New Roman" panose="02020603050405020304" pitchFamily="18" charset="0"/>
              </a:rPr>
              <a:t>M. Com Result Analysis </a:t>
            </a:r>
            <a:r>
              <a:rPr lang="en-US" sz="2400" dirty="0" smtClean="0">
                <a:solidFill>
                  <a:schemeClr val="accent2"/>
                </a:solidFill>
                <a:latin typeface="Times New Roman" panose="02020603050405020304" pitchFamily="18" charset="0"/>
                <a:cs typeface="Times New Roman" panose="02020603050405020304" pitchFamily="18" charset="0"/>
              </a:rPr>
              <a:t>(Industrial Economic Environment</a:t>
            </a:r>
            <a:r>
              <a:rPr lang="en-US" sz="2400" dirty="0" smtClean="0">
                <a:solidFill>
                  <a:schemeClr val="accent2"/>
                </a:solidFill>
              </a:rPr>
              <a:t>)</a:t>
            </a:r>
            <a:endParaRPr lang="en-IN" sz="2400" dirty="0">
              <a:solidFill>
                <a:schemeClr val="accent2"/>
              </a:solidFill>
            </a:endParaRPr>
          </a:p>
        </p:txBody>
      </p:sp>
      <p:sp>
        <p:nvSpPr>
          <p:cNvPr id="3" name="Slide Number Placeholder 2"/>
          <p:cNvSpPr>
            <a:spLocks noGrp="1"/>
          </p:cNvSpPr>
          <p:nvPr>
            <p:ph type="sldNum" sz="quarter" idx="12"/>
          </p:nvPr>
        </p:nvSpPr>
        <p:spPr/>
        <p:txBody>
          <a:bodyPr/>
          <a:lstStyle/>
          <a:p>
            <a:fld id="{198ADFDE-5019-41B3-92F2-654A62372393}" type="slidenum">
              <a:rPr lang="en-IN" smtClean="0">
                <a:solidFill>
                  <a:srgbClr val="FF0000"/>
                </a:solidFill>
              </a:rPr>
              <a:t>22</a:t>
            </a:fld>
            <a:endParaRPr lang="en-IN"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2191946258"/>
              </p:ext>
            </p:extLst>
          </p:nvPr>
        </p:nvGraphicFramePr>
        <p:xfrm>
          <a:off x="463638" y="1210614"/>
          <a:ext cx="8113691" cy="35899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22900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42375" y="471964"/>
            <a:ext cx="7886700" cy="5227393"/>
          </a:xfrm>
          <a:prstGeom prst="rect">
            <a:avLst/>
          </a:prstGeom>
        </p:spPr>
        <p:txBody>
          <a:bodyPr wrap="square">
            <a:spAutoFit/>
          </a:bodyPr>
          <a:lstStyle/>
          <a:p>
            <a:pPr>
              <a:lnSpc>
                <a:spcPct val="107000"/>
              </a:lnSpc>
              <a:spcAft>
                <a:spcPts val="600"/>
              </a:spcAft>
            </a:pPr>
            <a:endParaRPr lang="en-US" sz="135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60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Departmental </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Activities</a:t>
            </a:r>
            <a:endParaRPr lang="en-US" sz="5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department has organized many activities from 2018-19. Some recent activities are as follows. </a:t>
            </a:r>
            <a:endParaRPr lang="en-IN"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600"/>
              </a:spcAft>
              <a:buFont typeface="Wingdings" panose="05000000000000000000" pitchFamily="2" charset="2"/>
              <a:buChar char="q"/>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department </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had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organized a Guest Lecture </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for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T.Y</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 Com Students </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on 8</a:t>
            </a:r>
            <a:r>
              <a:rPr lang="en-US" sz="2000" baseline="30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January 2024 on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topic ‘Current status of </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economic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Development in India.’ Prof. Vishwajeet Kadam (Assistant Professor, H.P.T. Arts &amp; R.Y.K. Science College, Nasik) was the speaker. He </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focused on the </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“contribution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of the rural economy in the development of India and </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Maharashtra and challenges of Indian economy.”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Moreover, major issues of rural society </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had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been discussed in </a:t>
            </a:r>
            <a:r>
              <a:rPr lang="en-US"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presentation. </a:t>
            </a:r>
          </a:p>
        </p:txBody>
      </p:sp>
      <p:sp>
        <p:nvSpPr>
          <p:cNvPr id="3" name="Slide Number Placeholder 2"/>
          <p:cNvSpPr>
            <a:spLocks noGrp="1"/>
          </p:cNvSpPr>
          <p:nvPr>
            <p:ph type="sldNum" sz="quarter" idx="12"/>
          </p:nvPr>
        </p:nvSpPr>
        <p:spPr/>
        <p:txBody>
          <a:bodyPr/>
          <a:lstStyle/>
          <a:p>
            <a:fld id="{198ADFDE-5019-41B3-92F2-654A62372393}" type="slidenum">
              <a:rPr lang="en-IN" smtClean="0">
                <a:solidFill>
                  <a:srgbClr val="FF0000"/>
                </a:solidFill>
              </a:rPr>
              <a:t>23</a:t>
            </a:fld>
            <a:endParaRPr lang="en-IN" dirty="0">
              <a:solidFill>
                <a:srgbClr val="FF0000"/>
              </a:solidFill>
            </a:endParaRPr>
          </a:p>
        </p:txBody>
      </p:sp>
    </p:spTree>
    <p:extLst>
      <p:ext uri="{BB962C8B-B14F-4D97-AF65-F5344CB8AC3E}">
        <p14:creationId xmlns:p14="http://schemas.microsoft.com/office/powerpoint/2010/main" val="159414247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5622"/>
          <a:stretch/>
        </p:blipFill>
        <p:spPr>
          <a:xfrm>
            <a:off x="5293518" y="1124603"/>
            <a:ext cx="3450431" cy="5309533"/>
          </a:xfrm>
          <a:prstGeom prst="rect">
            <a:avLst/>
          </a:prstGeom>
        </p:spPr>
      </p:pic>
      <p:sp>
        <p:nvSpPr>
          <p:cNvPr id="11" name="TextBox 10"/>
          <p:cNvSpPr txBox="1"/>
          <p:nvPr/>
        </p:nvSpPr>
        <p:spPr>
          <a:xfrm>
            <a:off x="77648" y="478273"/>
            <a:ext cx="8151951" cy="369332"/>
          </a:xfrm>
          <a:prstGeom prst="rect">
            <a:avLst/>
          </a:prstGeom>
          <a:noFill/>
        </p:spPr>
        <p:txBody>
          <a:bodyPr wrap="square" rtlCol="0">
            <a:spAutoFit/>
          </a:bodyPr>
          <a:lstStyle/>
          <a:p>
            <a:pPr algn="ctr"/>
            <a:r>
              <a:rPr lang="en-IN" b="1" dirty="0">
                <a:solidFill>
                  <a:schemeClr val="bg1"/>
                </a:solidFill>
                <a:latin typeface="Times New Roman" panose="02020603050405020304" pitchFamily="18" charset="0"/>
                <a:cs typeface="Times New Roman" panose="02020603050405020304" pitchFamily="18" charset="0"/>
              </a:rPr>
              <a:t>Guest lecture on Current status </a:t>
            </a:r>
            <a:r>
              <a:rPr lang="en-IN" b="1" dirty="0" smtClean="0">
                <a:solidFill>
                  <a:schemeClr val="bg1"/>
                </a:solidFill>
                <a:latin typeface="Times New Roman" panose="02020603050405020304" pitchFamily="18" charset="0"/>
                <a:cs typeface="Times New Roman" panose="02020603050405020304" pitchFamily="18" charset="0"/>
              </a:rPr>
              <a:t>of economic development </a:t>
            </a:r>
            <a:r>
              <a:rPr lang="en-IN" b="1" dirty="0">
                <a:solidFill>
                  <a:schemeClr val="bg1"/>
                </a:solidFill>
                <a:latin typeface="Times New Roman" panose="02020603050405020304" pitchFamily="18" charset="0"/>
                <a:cs typeface="Times New Roman" panose="02020603050405020304" pitchFamily="18" charset="0"/>
              </a:rPr>
              <a:t>in India</a:t>
            </a:r>
          </a:p>
        </p:txBody>
      </p:sp>
      <p:pic>
        <p:nvPicPr>
          <p:cNvPr id="2" name="Picture 1"/>
          <p:cNvPicPr>
            <a:picLocks noChangeAspect="1"/>
          </p:cNvPicPr>
          <p:nvPr/>
        </p:nvPicPr>
        <p:blipFill>
          <a:blip r:embed="rId4"/>
          <a:stretch>
            <a:fillRect/>
          </a:stretch>
        </p:blipFill>
        <p:spPr>
          <a:xfrm>
            <a:off x="681038" y="1124604"/>
            <a:ext cx="4406118" cy="5309533"/>
          </a:xfrm>
          <a:prstGeom prst="rect">
            <a:avLst/>
          </a:prstGeom>
        </p:spPr>
      </p:pic>
      <p:sp>
        <p:nvSpPr>
          <p:cNvPr id="3" name="Slide Number Placeholder 2"/>
          <p:cNvSpPr>
            <a:spLocks noGrp="1"/>
          </p:cNvSpPr>
          <p:nvPr>
            <p:ph type="sldNum" sz="quarter" idx="12"/>
          </p:nvPr>
        </p:nvSpPr>
        <p:spPr/>
        <p:txBody>
          <a:bodyPr/>
          <a:lstStyle/>
          <a:p>
            <a:fld id="{198ADFDE-5019-41B3-92F2-654A62372393}" type="slidenum">
              <a:rPr lang="en-IN" smtClean="0">
                <a:solidFill>
                  <a:srgbClr val="FF0000"/>
                </a:solidFill>
              </a:rPr>
              <a:t>24</a:t>
            </a:fld>
            <a:endParaRPr lang="en-IN" dirty="0">
              <a:solidFill>
                <a:srgbClr val="FF0000"/>
              </a:solidFill>
            </a:endParaRPr>
          </a:p>
        </p:txBody>
      </p:sp>
    </p:spTree>
    <p:extLst>
      <p:ext uri="{BB962C8B-B14F-4D97-AF65-F5344CB8AC3E}">
        <p14:creationId xmlns:p14="http://schemas.microsoft.com/office/powerpoint/2010/main" val="10745746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5806" y="1378744"/>
            <a:ext cx="7822406" cy="4014788"/>
          </a:xfrm>
        </p:spPr>
        <p:txBody>
          <a:bodyPr>
            <a:normAutofit fontScale="85000" lnSpcReduction="10000"/>
          </a:bodyPr>
          <a:lstStyle/>
          <a:p>
            <a:pPr marL="342900" indent="-342900" algn="just">
              <a:lnSpc>
                <a:spcPct val="107000"/>
              </a:lnSpc>
              <a:spcAft>
                <a:spcPts val="600"/>
              </a:spcAft>
              <a:buFont typeface="Wingdings" panose="05000000000000000000" pitchFamily="2" charset="2"/>
              <a:buChar char="q"/>
            </a:pPr>
            <a:endParaRPr lang="en-IN" dirty="0" smtClean="0">
              <a:latin typeface="Times New Roman" panose="02020603050405020304" pitchFamily="18" charset="0"/>
              <a:cs typeface="Times New Roman" panose="02020603050405020304" pitchFamily="18" charset="0"/>
            </a:endParaRPr>
          </a:p>
          <a:p>
            <a:pPr marL="257175" indent="-257175" algn="just">
              <a:lnSpc>
                <a:spcPct val="150000"/>
              </a:lnSpc>
              <a:spcAft>
                <a:spcPts val="600"/>
              </a:spcAft>
              <a:buFont typeface="Wingdings" panose="05000000000000000000" pitchFamily="2" charset="2"/>
              <a:buChar char="q"/>
            </a:pPr>
            <a:r>
              <a:rPr lang="en-US" sz="2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department has organized a field visit to the business expo at Thakkar dome, Nasik on 10</a:t>
            </a:r>
            <a:r>
              <a:rPr lang="en-US" sz="2600" baseline="30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a:t>
            </a:r>
            <a:r>
              <a:rPr lang="en-US" sz="2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February 2024, organized by BNI, Nasik. students have collected information about the new business ideas introduced by many businessmen of Nasik. The business expo had stalls of building construction, fashion designing, bag manufacturing, fine arts, music instruments, paper bag manufacturing, etc. in the expo.   </a:t>
            </a:r>
          </a:p>
          <a:p>
            <a:endParaRPr lang="en-IN" sz="165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98ADFDE-5019-41B3-92F2-654A62372393}" type="slidenum">
              <a:rPr lang="en-IN" smtClean="0">
                <a:solidFill>
                  <a:srgbClr val="FF0000"/>
                </a:solidFill>
              </a:rPr>
              <a:t>25</a:t>
            </a:fld>
            <a:endParaRPr lang="en-IN" dirty="0">
              <a:solidFill>
                <a:srgbClr val="FF0000"/>
              </a:solidFill>
            </a:endParaRPr>
          </a:p>
        </p:txBody>
      </p:sp>
    </p:spTree>
    <p:extLst>
      <p:ext uri="{BB962C8B-B14F-4D97-AF65-F5344CB8AC3E}">
        <p14:creationId xmlns:p14="http://schemas.microsoft.com/office/powerpoint/2010/main" val="13560597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121569" y="244699"/>
            <a:ext cx="6605755" cy="461665"/>
          </a:xfrm>
          <a:prstGeom prst="rect">
            <a:avLst/>
          </a:prstGeom>
          <a:noFill/>
        </p:spPr>
        <p:txBody>
          <a:bodyPr wrap="square" rtlCol="0">
            <a:spAutoFit/>
          </a:bodyPr>
          <a:lstStyle/>
          <a:p>
            <a:pPr algn="ctr"/>
            <a:r>
              <a:rPr lang="en-IN" sz="2400" b="1" dirty="0">
                <a:solidFill>
                  <a:schemeClr val="bg1"/>
                </a:solidFill>
                <a:latin typeface="Times New Roman" panose="02020603050405020304" pitchFamily="18" charset="0"/>
                <a:cs typeface="Times New Roman" panose="02020603050405020304" pitchFamily="18" charset="0"/>
              </a:rPr>
              <a:t>Field visit for Business Expo at Thakkar Dome</a:t>
            </a:r>
          </a:p>
        </p:txBody>
      </p:sp>
      <p:pic>
        <p:nvPicPr>
          <p:cNvPr id="2" name="Picture 1"/>
          <p:cNvPicPr>
            <a:picLocks noChangeAspect="1"/>
          </p:cNvPicPr>
          <p:nvPr/>
        </p:nvPicPr>
        <p:blipFill>
          <a:blip r:embed="rId2"/>
          <a:stretch>
            <a:fillRect/>
          </a:stretch>
        </p:blipFill>
        <p:spPr>
          <a:xfrm>
            <a:off x="407831" y="1081825"/>
            <a:ext cx="8231029" cy="4629954"/>
          </a:xfrm>
          <a:prstGeom prst="rect">
            <a:avLst/>
          </a:prstGeom>
        </p:spPr>
      </p:pic>
      <p:sp>
        <p:nvSpPr>
          <p:cNvPr id="3" name="Slide Number Placeholder 2"/>
          <p:cNvSpPr>
            <a:spLocks noGrp="1"/>
          </p:cNvSpPr>
          <p:nvPr>
            <p:ph type="sldNum" sz="quarter" idx="12"/>
          </p:nvPr>
        </p:nvSpPr>
        <p:spPr/>
        <p:txBody>
          <a:bodyPr/>
          <a:lstStyle/>
          <a:p>
            <a:fld id="{198ADFDE-5019-41B3-92F2-654A62372393}" type="slidenum">
              <a:rPr lang="en-IN" smtClean="0">
                <a:solidFill>
                  <a:srgbClr val="FF0000"/>
                </a:solidFill>
              </a:rPr>
              <a:t>26</a:t>
            </a:fld>
            <a:endParaRPr lang="en-IN" dirty="0">
              <a:solidFill>
                <a:srgbClr val="FF0000"/>
              </a:solidFill>
            </a:endParaRPr>
          </a:p>
        </p:txBody>
      </p:sp>
    </p:spTree>
    <p:extLst>
      <p:ext uri="{BB962C8B-B14F-4D97-AF65-F5344CB8AC3E}">
        <p14:creationId xmlns:p14="http://schemas.microsoft.com/office/powerpoint/2010/main" val="71525561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 y="1120462"/>
            <a:ext cx="4105275" cy="5009882"/>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408" b="12626"/>
          <a:stretch/>
        </p:blipFill>
        <p:spPr>
          <a:xfrm>
            <a:off x="4543425" y="1120462"/>
            <a:ext cx="4321969" cy="5009882"/>
          </a:xfrm>
          <a:prstGeom prst="rect">
            <a:avLst/>
          </a:prstGeom>
        </p:spPr>
      </p:pic>
      <p:sp>
        <p:nvSpPr>
          <p:cNvPr id="6" name="TextBox 5"/>
          <p:cNvSpPr txBox="1"/>
          <p:nvPr/>
        </p:nvSpPr>
        <p:spPr>
          <a:xfrm>
            <a:off x="1121569" y="244699"/>
            <a:ext cx="6605755" cy="461665"/>
          </a:xfrm>
          <a:prstGeom prst="rect">
            <a:avLst/>
          </a:prstGeom>
          <a:noFill/>
        </p:spPr>
        <p:txBody>
          <a:bodyPr wrap="square" rtlCol="0">
            <a:spAutoFit/>
          </a:bodyPr>
          <a:lstStyle/>
          <a:p>
            <a:pPr algn="ctr"/>
            <a:r>
              <a:rPr lang="en-IN" sz="2400" b="1" dirty="0">
                <a:solidFill>
                  <a:schemeClr val="bg1"/>
                </a:solidFill>
                <a:latin typeface="Times New Roman" panose="02020603050405020304" pitchFamily="18" charset="0"/>
                <a:cs typeface="Times New Roman" panose="02020603050405020304" pitchFamily="18" charset="0"/>
              </a:rPr>
              <a:t>Field visit for Business Expo at Thakkar Dome</a:t>
            </a:r>
          </a:p>
        </p:txBody>
      </p:sp>
      <p:sp>
        <p:nvSpPr>
          <p:cNvPr id="2" name="Slide Number Placeholder 1"/>
          <p:cNvSpPr>
            <a:spLocks noGrp="1"/>
          </p:cNvSpPr>
          <p:nvPr>
            <p:ph type="sldNum" sz="quarter" idx="12"/>
          </p:nvPr>
        </p:nvSpPr>
        <p:spPr/>
        <p:txBody>
          <a:bodyPr/>
          <a:lstStyle/>
          <a:p>
            <a:fld id="{198ADFDE-5019-41B3-92F2-654A62372393}" type="slidenum">
              <a:rPr lang="en-IN" smtClean="0">
                <a:solidFill>
                  <a:srgbClr val="FF0000"/>
                </a:solidFill>
              </a:rPr>
              <a:t>27</a:t>
            </a:fld>
            <a:endParaRPr lang="en-IN" dirty="0">
              <a:solidFill>
                <a:srgbClr val="FF0000"/>
              </a:solidFill>
            </a:endParaRPr>
          </a:p>
        </p:txBody>
      </p:sp>
    </p:spTree>
    <p:extLst>
      <p:ext uri="{BB962C8B-B14F-4D97-AF65-F5344CB8AC3E}">
        <p14:creationId xmlns:p14="http://schemas.microsoft.com/office/powerpoint/2010/main" val="78697192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5806" y="1378744"/>
            <a:ext cx="7822406" cy="4014788"/>
          </a:xfrm>
        </p:spPr>
        <p:txBody>
          <a:bodyPr>
            <a:normAutofit/>
          </a:bodyPr>
          <a:lstStyle/>
          <a:p>
            <a:pPr marL="342900" indent="-342900" algn="just">
              <a:lnSpc>
                <a:spcPct val="107000"/>
              </a:lnSpc>
              <a:spcAft>
                <a:spcPts val="600"/>
              </a:spcAft>
              <a:buFont typeface="Wingdings" panose="05000000000000000000" pitchFamily="2" charset="2"/>
              <a:buChar char="q"/>
            </a:pPr>
            <a:endParaRPr lang="en-IN" dirty="0" smtClean="0">
              <a:latin typeface="Times New Roman" panose="02020603050405020304" pitchFamily="18" charset="0"/>
              <a:cs typeface="Times New Roman" panose="02020603050405020304" pitchFamily="18" charset="0"/>
            </a:endParaRPr>
          </a:p>
          <a:p>
            <a:pPr marL="257175" indent="-257175" algn="just">
              <a:lnSpc>
                <a:spcPct val="160000"/>
              </a:lnSpc>
              <a:spcAft>
                <a:spcPts val="600"/>
              </a:spcAft>
              <a:buFont typeface="Wingdings" panose="05000000000000000000" pitchFamily="2" charset="2"/>
              <a:buChar char="q"/>
            </a:pPr>
            <a:r>
              <a:rPr lang="en-IN" sz="2800" dirty="0">
                <a:solidFill>
                  <a:schemeClr val="bg1"/>
                </a:solidFill>
                <a:latin typeface="Times New Roman" panose="02020603050405020304" pitchFamily="18" charset="0"/>
                <a:cs typeface="Times New Roman" panose="02020603050405020304" pitchFamily="18" charset="0"/>
              </a:rPr>
              <a:t>The department </a:t>
            </a:r>
            <a:r>
              <a:rPr lang="en-IN" sz="2800" dirty="0" smtClean="0">
                <a:solidFill>
                  <a:schemeClr val="bg1"/>
                </a:solidFill>
                <a:latin typeface="Times New Roman" panose="02020603050405020304" pitchFamily="18" charset="0"/>
                <a:cs typeface="Times New Roman" panose="02020603050405020304" pitchFamily="18" charset="0"/>
              </a:rPr>
              <a:t>has </a:t>
            </a:r>
            <a:r>
              <a:rPr lang="en-IN" sz="2800" dirty="0">
                <a:solidFill>
                  <a:schemeClr val="bg1"/>
                </a:solidFill>
                <a:latin typeface="Times New Roman" panose="02020603050405020304" pitchFamily="18" charset="0"/>
                <a:cs typeface="Times New Roman" panose="02020603050405020304" pitchFamily="18" charset="0"/>
              </a:rPr>
              <a:t>organized a visit to Sahyadri </a:t>
            </a:r>
            <a:r>
              <a:rPr lang="en-IN" sz="2800" dirty="0" smtClean="0">
                <a:solidFill>
                  <a:schemeClr val="bg1"/>
                </a:solidFill>
                <a:latin typeface="Times New Roman" panose="02020603050405020304" pitchFamily="18" charset="0"/>
                <a:cs typeface="Times New Roman" panose="02020603050405020304" pitchFamily="18" charset="0"/>
              </a:rPr>
              <a:t>Farmers </a:t>
            </a:r>
            <a:r>
              <a:rPr lang="en-IN" sz="2800" dirty="0">
                <a:solidFill>
                  <a:schemeClr val="bg1"/>
                </a:solidFill>
                <a:latin typeface="Times New Roman" panose="02020603050405020304" pitchFamily="18" charset="0"/>
                <a:cs typeface="Times New Roman" panose="02020603050405020304" pitchFamily="18" charset="0"/>
              </a:rPr>
              <a:t>Producers C</a:t>
            </a:r>
            <a:r>
              <a:rPr lang="en-IN" sz="2800" dirty="0" smtClean="0">
                <a:solidFill>
                  <a:schemeClr val="bg1"/>
                </a:solidFill>
                <a:latin typeface="Times New Roman" panose="02020603050405020304" pitchFamily="18" charset="0"/>
                <a:cs typeface="Times New Roman" panose="02020603050405020304" pitchFamily="18" charset="0"/>
              </a:rPr>
              <a:t>ompany Ltd, Mohadi on 6</a:t>
            </a:r>
            <a:r>
              <a:rPr lang="en-IN" sz="2800" baseline="30000" dirty="0" smtClean="0">
                <a:solidFill>
                  <a:schemeClr val="bg1"/>
                </a:solidFill>
                <a:latin typeface="Times New Roman" panose="02020603050405020304" pitchFamily="18" charset="0"/>
                <a:cs typeface="Times New Roman" panose="02020603050405020304" pitchFamily="18" charset="0"/>
              </a:rPr>
              <a:t>th</a:t>
            </a:r>
            <a:r>
              <a:rPr lang="en-IN" sz="2800" dirty="0" smtClean="0">
                <a:solidFill>
                  <a:schemeClr val="bg1"/>
                </a:solidFill>
                <a:latin typeface="Times New Roman" panose="02020603050405020304" pitchFamily="18" charset="0"/>
                <a:cs typeface="Times New Roman" panose="02020603050405020304" pitchFamily="18" charset="0"/>
              </a:rPr>
              <a:t> February 2024. </a:t>
            </a:r>
            <a:r>
              <a:rPr lang="en-IN" sz="2800" dirty="0">
                <a:solidFill>
                  <a:schemeClr val="bg1"/>
                </a:solidFill>
                <a:latin typeface="Times New Roman" panose="02020603050405020304" pitchFamily="18" charset="0"/>
                <a:cs typeface="Times New Roman" panose="02020603050405020304" pitchFamily="18" charset="0"/>
              </a:rPr>
              <a:t>students get knowledge about the availability of </a:t>
            </a:r>
            <a:r>
              <a:rPr lang="en-IN" sz="2800" dirty="0" smtClean="0">
                <a:solidFill>
                  <a:schemeClr val="bg1"/>
                </a:solidFill>
                <a:latin typeface="Times New Roman" panose="02020603050405020304" pitchFamily="18" charset="0"/>
                <a:cs typeface="Times New Roman" panose="02020603050405020304" pitchFamily="18" charset="0"/>
              </a:rPr>
              <a:t>career </a:t>
            </a:r>
            <a:r>
              <a:rPr lang="en-IN" sz="2800" dirty="0">
                <a:solidFill>
                  <a:schemeClr val="bg1"/>
                </a:solidFill>
                <a:latin typeface="Times New Roman" panose="02020603050405020304" pitchFamily="18" charset="0"/>
                <a:cs typeface="Times New Roman" panose="02020603050405020304" pitchFamily="18" charset="0"/>
              </a:rPr>
              <a:t>opportunities in the export and processing of agricultural products</a:t>
            </a:r>
            <a:r>
              <a:rPr lang="en-I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endParaRPr lang="en-IN" sz="28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98ADFDE-5019-41B3-92F2-654A62372393}" type="slidenum">
              <a:rPr lang="en-IN" smtClean="0">
                <a:solidFill>
                  <a:srgbClr val="FF0000"/>
                </a:solidFill>
              </a:rPr>
              <a:t>28</a:t>
            </a:fld>
            <a:endParaRPr lang="en-IN">
              <a:solidFill>
                <a:srgbClr val="FF0000"/>
              </a:solidFill>
            </a:endParaRPr>
          </a:p>
        </p:txBody>
      </p:sp>
    </p:spTree>
    <p:extLst>
      <p:ext uri="{BB962C8B-B14F-4D97-AF65-F5344CB8AC3E}">
        <p14:creationId xmlns:p14="http://schemas.microsoft.com/office/powerpoint/2010/main" val="427027930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4851" y="437882"/>
            <a:ext cx="8487177" cy="5267459"/>
          </a:xfrm>
        </p:spPr>
        <p:txBody>
          <a:bodyPr>
            <a:normAutofit fontScale="92500"/>
          </a:bodyPr>
          <a:lstStyle/>
          <a:p>
            <a:pPr marL="257175" indent="-257175" algn="just">
              <a:lnSpc>
                <a:spcPct val="150000"/>
              </a:lnSpc>
              <a:buFont typeface="Wingdings" panose="05000000000000000000" pitchFamily="2" charset="2"/>
              <a:buChar char="q"/>
            </a:pPr>
            <a:endParaRPr lang="en-US" sz="3800" dirty="0">
              <a:solidFill>
                <a:schemeClr val="bg1"/>
              </a:solidFill>
              <a:latin typeface="Times New Roman" panose="02020603050405020304" pitchFamily="18" charset="0"/>
              <a:cs typeface="Times New Roman" panose="02020603050405020304" pitchFamily="18" charset="0"/>
            </a:endParaRPr>
          </a:p>
          <a:p>
            <a:pPr marL="257175" indent="-257175" algn="just">
              <a:lnSpc>
                <a:spcPct val="150000"/>
              </a:lnSpc>
              <a:buFont typeface="Wingdings" panose="05000000000000000000" pitchFamily="2" charset="2"/>
              <a:buChar char="q"/>
            </a:pPr>
            <a:endParaRPr lang="en-IN" sz="3800" dirty="0" smtClean="0">
              <a:solidFill>
                <a:schemeClr val="bg1"/>
              </a:solidFill>
              <a:latin typeface="Times New Roman" panose="02020603050405020304" pitchFamily="18" charset="0"/>
              <a:cs typeface="Times New Roman" panose="02020603050405020304" pitchFamily="18" charset="0"/>
            </a:endParaRPr>
          </a:p>
          <a:p>
            <a:pPr marL="257175" indent="-257175" algn="just">
              <a:lnSpc>
                <a:spcPct val="150000"/>
              </a:lnSpc>
              <a:buFont typeface="Wingdings" panose="05000000000000000000" pitchFamily="2" charset="2"/>
              <a:buChar char="q"/>
            </a:pPr>
            <a:r>
              <a:rPr lang="en-US" sz="3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Field visit is organized to T. B. </a:t>
            </a:r>
            <a:r>
              <a:rPr lang="en-US" sz="38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Nikam’s</a:t>
            </a:r>
            <a:r>
              <a:rPr lang="en-US" sz="3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Honey Bee Farm, </a:t>
            </a:r>
            <a:r>
              <a:rPr lang="en-US" sz="38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Gangapur</a:t>
            </a:r>
            <a:r>
              <a:rPr lang="en-US" sz="3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and get the knowledge about economics of honeybee farming dated on 13/01/2020. </a:t>
            </a:r>
            <a:endParaRPr lang="en-IN" sz="3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sp>
        <p:nvSpPr>
          <p:cNvPr id="2" name="Slide Number Placeholder 1"/>
          <p:cNvSpPr>
            <a:spLocks noGrp="1"/>
          </p:cNvSpPr>
          <p:nvPr>
            <p:ph type="sldNum" sz="quarter" idx="12"/>
          </p:nvPr>
        </p:nvSpPr>
        <p:spPr/>
        <p:txBody>
          <a:bodyPr/>
          <a:lstStyle/>
          <a:p>
            <a:fld id="{198ADFDE-5019-41B3-92F2-654A62372393}" type="slidenum">
              <a:rPr lang="en-IN" smtClean="0">
                <a:solidFill>
                  <a:srgbClr val="FF0000"/>
                </a:solidFill>
              </a:rPr>
              <a:t>29</a:t>
            </a:fld>
            <a:endParaRPr lang="en-IN" dirty="0">
              <a:solidFill>
                <a:srgbClr val="FF0000"/>
              </a:solidFill>
            </a:endParaRPr>
          </a:p>
        </p:txBody>
      </p:sp>
    </p:spTree>
    <p:extLst>
      <p:ext uri="{BB962C8B-B14F-4D97-AF65-F5344CB8AC3E}">
        <p14:creationId xmlns:p14="http://schemas.microsoft.com/office/powerpoint/2010/main" val="34630457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171432" y="611066"/>
            <a:ext cx="6386434" cy="525439"/>
          </a:xfrm>
          <a:noFill/>
        </p:spPr>
        <p:txBody>
          <a:bodyPr>
            <a:norm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Workload Of Department </a:t>
            </a:r>
            <a:r>
              <a:rPr lang="en-US" sz="2400" b="1" dirty="0" smtClean="0">
                <a:solidFill>
                  <a:srgbClr val="FF0000"/>
                </a:solidFill>
                <a:latin typeface="Times New Roman" panose="02020603050405020304" pitchFamily="18" charset="0"/>
                <a:cs typeface="Times New Roman" panose="02020603050405020304" pitchFamily="18" charset="0"/>
              </a:rPr>
              <a:t>(146 </a:t>
            </a:r>
            <a:r>
              <a:rPr lang="en-US" sz="2400" b="1" dirty="0" err="1" smtClean="0">
                <a:solidFill>
                  <a:srgbClr val="FF0000"/>
                </a:solidFill>
                <a:latin typeface="Times New Roman" panose="02020603050405020304" pitchFamily="18" charset="0"/>
                <a:cs typeface="Times New Roman" panose="02020603050405020304" pitchFamily="18" charset="0"/>
              </a:rPr>
              <a:t>hrs</a:t>
            </a:r>
            <a:r>
              <a:rPr lang="en-US" sz="2400" b="1" dirty="0">
                <a:solidFill>
                  <a:srgbClr val="FF0000"/>
                </a:solidFill>
                <a:latin typeface="Times New Roman" panose="02020603050405020304" pitchFamily="18" charset="0"/>
                <a:cs typeface="Times New Roman" panose="02020603050405020304" pitchFamily="18" charset="0"/>
              </a:rPr>
              <a:t>):</a:t>
            </a:r>
            <a:endParaRPr lang="en-IN"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95417188"/>
              </p:ext>
            </p:extLst>
          </p:nvPr>
        </p:nvGraphicFramePr>
        <p:xfrm>
          <a:off x="875760" y="1136506"/>
          <a:ext cx="7688690" cy="4161524"/>
        </p:xfrm>
        <a:graphic>
          <a:graphicData uri="http://schemas.openxmlformats.org/drawingml/2006/table">
            <a:tbl>
              <a:tblPr firstRow="1" firstCol="1" bandRow="1">
                <a:tableStyleId>{5C22544A-7EE6-4342-B048-85BDC9FD1C3A}</a:tableStyleId>
              </a:tblPr>
              <a:tblGrid>
                <a:gridCol w="1712894"/>
                <a:gridCol w="4258322"/>
                <a:gridCol w="878708"/>
                <a:gridCol w="838766"/>
              </a:tblGrid>
              <a:tr h="590395">
                <a:tc>
                  <a:txBody>
                    <a:bodyPr/>
                    <a:lstStyle/>
                    <a:p>
                      <a:pPr algn="ctr">
                        <a:lnSpc>
                          <a:spcPct val="107000"/>
                        </a:lnSpc>
                        <a:spcAft>
                          <a:spcPts val="800"/>
                        </a:spcAft>
                      </a:pPr>
                      <a:r>
                        <a:rPr lang="en-US" sz="1800" dirty="0">
                          <a:effectLst/>
                        </a:rPr>
                        <a:t>Class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ctr">
                        <a:lnSpc>
                          <a:spcPct val="107000"/>
                        </a:lnSpc>
                        <a:spcAft>
                          <a:spcPts val="800"/>
                        </a:spcAft>
                      </a:pPr>
                      <a:r>
                        <a:rPr lang="en-US" sz="1800">
                          <a:effectLst/>
                        </a:rPr>
                        <a:t>Subject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nSpc>
                          <a:spcPct val="107000"/>
                        </a:lnSpc>
                        <a:spcAft>
                          <a:spcPts val="800"/>
                        </a:spcAft>
                      </a:pPr>
                      <a:r>
                        <a:rPr lang="en-US" sz="1800">
                          <a:effectLst/>
                        </a:rPr>
                        <a:t>Grant in aid</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nSpc>
                          <a:spcPct val="107000"/>
                        </a:lnSpc>
                        <a:spcAft>
                          <a:spcPts val="800"/>
                        </a:spcAft>
                      </a:pPr>
                      <a:r>
                        <a:rPr lang="en-IN" sz="1800">
                          <a:effectLst/>
                        </a:rPr>
                        <a:t>Non Grant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r>
              <a:tr h="496135">
                <a:tc rowSpan="2">
                  <a:txBody>
                    <a:bodyPr/>
                    <a:lstStyle/>
                    <a:p>
                      <a:pPr algn="ctr">
                        <a:lnSpc>
                          <a:spcPct val="107000"/>
                        </a:lnSpc>
                        <a:spcAft>
                          <a:spcPts val="800"/>
                        </a:spcAft>
                      </a:pPr>
                      <a:r>
                        <a:rPr lang="en-US" sz="1800" dirty="0">
                          <a:effectLst/>
                        </a:rPr>
                        <a:t>F.Y. </a:t>
                      </a:r>
                      <a:r>
                        <a:rPr lang="en-US" sz="1800" dirty="0" err="1">
                          <a:effectLst/>
                        </a:rPr>
                        <a:t>B.Com</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l">
                        <a:lnSpc>
                          <a:spcPct val="107000"/>
                        </a:lnSpc>
                        <a:spcAft>
                          <a:spcPts val="800"/>
                        </a:spcAft>
                      </a:pPr>
                      <a:r>
                        <a:rPr lang="en-US" sz="1800" dirty="0">
                          <a:effectLst/>
                        </a:rPr>
                        <a:t>1) Business Economics (Micro)</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ctr">
                        <a:lnSpc>
                          <a:spcPct val="107000"/>
                        </a:lnSpc>
                        <a:spcAft>
                          <a:spcPts val="800"/>
                        </a:spcAft>
                      </a:pPr>
                      <a:r>
                        <a:rPr lang="en-US" sz="1800">
                          <a:effectLst/>
                        </a:rPr>
                        <a:t>24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ctr">
                        <a:lnSpc>
                          <a:spcPct val="107000"/>
                        </a:lnSpc>
                        <a:spcAft>
                          <a:spcPts val="800"/>
                        </a:spcAft>
                      </a:pPr>
                      <a:r>
                        <a:rPr lang="en-IN" sz="1800">
                          <a:effectLst/>
                        </a:rPr>
                        <a:t>08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r>
              <a:tr h="590395">
                <a:tc vMerge="1">
                  <a:txBody>
                    <a:bodyPr/>
                    <a:lstStyle/>
                    <a:p>
                      <a:endParaRPr lang="en-IN"/>
                    </a:p>
                  </a:txBody>
                  <a:tcPr/>
                </a:tc>
                <a:tc>
                  <a:txBody>
                    <a:bodyPr/>
                    <a:lstStyle/>
                    <a:p>
                      <a:pPr algn="l">
                        <a:lnSpc>
                          <a:spcPct val="107000"/>
                        </a:lnSpc>
                        <a:spcAft>
                          <a:spcPts val="800"/>
                        </a:spcAft>
                      </a:pPr>
                      <a:r>
                        <a:rPr lang="en-US" sz="1800" dirty="0">
                          <a:effectLst/>
                        </a:rPr>
                        <a:t>2) Foundation Course in Restructuring</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ctr">
                        <a:lnSpc>
                          <a:spcPct val="107000"/>
                        </a:lnSpc>
                        <a:spcAft>
                          <a:spcPts val="800"/>
                        </a:spcAft>
                      </a:pPr>
                      <a:r>
                        <a:rPr lang="en-US" sz="1800">
                          <a:effectLst/>
                        </a:rPr>
                        <a:t>24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ctr">
                        <a:lnSpc>
                          <a:spcPct val="107000"/>
                        </a:lnSpc>
                        <a:spcAft>
                          <a:spcPts val="800"/>
                        </a:spcAft>
                      </a:pPr>
                      <a:r>
                        <a:rPr lang="en-IN" sz="1800">
                          <a:effectLst/>
                        </a:rPr>
                        <a:t>08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r>
              <a:tr h="553099">
                <a:tc>
                  <a:txBody>
                    <a:bodyPr/>
                    <a:lstStyle/>
                    <a:p>
                      <a:pPr algn="ctr">
                        <a:lnSpc>
                          <a:spcPct val="107000"/>
                        </a:lnSpc>
                        <a:spcAft>
                          <a:spcPts val="800"/>
                        </a:spcAft>
                      </a:pPr>
                      <a:r>
                        <a:rPr lang="en-US" sz="1800" dirty="0">
                          <a:effectLst/>
                        </a:rPr>
                        <a:t>S.Y. </a:t>
                      </a:r>
                      <a:r>
                        <a:rPr lang="en-US" sz="1800" dirty="0" err="1">
                          <a:effectLst/>
                        </a:rPr>
                        <a:t>B.Com</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l">
                        <a:lnSpc>
                          <a:spcPct val="107000"/>
                        </a:lnSpc>
                        <a:spcAft>
                          <a:spcPts val="800"/>
                        </a:spcAft>
                      </a:pPr>
                      <a:r>
                        <a:rPr lang="en-US" sz="1800" dirty="0">
                          <a:effectLst/>
                        </a:rPr>
                        <a:t>1) Business Economics (Macro)</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ctr">
                        <a:lnSpc>
                          <a:spcPct val="107000"/>
                        </a:lnSpc>
                        <a:spcAft>
                          <a:spcPts val="800"/>
                        </a:spcAft>
                      </a:pPr>
                      <a:r>
                        <a:rPr lang="en-US" sz="1800">
                          <a:effectLst/>
                        </a:rPr>
                        <a:t>24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ctr">
                        <a:lnSpc>
                          <a:spcPct val="107000"/>
                        </a:lnSpc>
                        <a:spcAft>
                          <a:spcPts val="800"/>
                        </a:spcAft>
                      </a:pPr>
                      <a:r>
                        <a:rPr lang="en-IN" sz="1800">
                          <a:effectLst/>
                        </a:rPr>
                        <a:t>08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r>
              <a:tr h="886189">
                <a:tc>
                  <a:txBody>
                    <a:bodyPr/>
                    <a:lstStyle/>
                    <a:p>
                      <a:pPr algn="ctr">
                        <a:lnSpc>
                          <a:spcPct val="107000"/>
                        </a:lnSpc>
                        <a:spcAft>
                          <a:spcPts val="800"/>
                        </a:spcAft>
                      </a:pPr>
                      <a:r>
                        <a:rPr lang="en-US" sz="1800" dirty="0">
                          <a:effectLst/>
                        </a:rPr>
                        <a:t>T.Y. </a:t>
                      </a:r>
                      <a:r>
                        <a:rPr lang="en-US" sz="1800" dirty="0" err="1">
                          <a:effectLst/>
                        </a:rPr>
                        <a:t>B.Com</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l">
                        <a:lnSpc>
                          <a:spcPct val="107000"/>
                        </a:lnSpc>
                        <a:spcAft>
                          <a:spcPts val="800"/>
                        </a:spcAft>
                      </a:pPr>
                      <a:r>
                        <a:rPr lang="en-US" sz="1800" dirty="0">
                          <a:effectLst/>
                        </a:rPr>
                        <a:t>Indian &amp; Global Economic Development (IGED)/ International Economics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ctr">
                        <a:lnSpc>
                          <a:spcPct val="107000"/>
                        </a:lnSpc>
                        <a:spcAft>
                          <a:spcPts val="800"/>
                        </a:spcAft>
                      </a:pPr>
                      <a:r>
                        <a:rPr lang="en-US" sz="1800" dirty="0">
                          <a:effectLst/>
                        </a:rPr>
                        <a:t>24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ctr">
                        <a:lnSpc>
                          <a:spcPct val="107000"/>
                        </a:lnSpc>
                        <a:spcAft>
                          <a:spcPts val="800"/>
                        </a:spcAft>
                      </a:pPr>
                      <a:r>
                        <a:rPr lang="en-IN" sz="1800">
                          <a:effectLst/>
                        </a:rPr>
                        <a:t>08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r>
              <a:tr h="590395">
                <a:tc>
                  <a:txBody>
                    <a:bodyPr/>
                    <a:lstStyle/>
                    <a:p>
                      <a:pPr algn="ctr">
                        <a:lnSpc>
                          <a:spcPct val="107000"/>
                        </a:lnSpc>
                        <a:spcAft>
                          <a:spcPts val="800"/>
                        </a:spcAft>
                      </a:pPr>
                      <a:r>
                        <a:rPr lang="en-US" sz="1800" dirty="0">
                          <a:effectLst/>
                        </a:rPr>
                        <a:t>M. Com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l">
                        <a:lnSpc>
                          <a:spcPct val="107000"/>
                        </a:lnSpc>
                        <a:spcAft>
                          <a:spcPts val="800"/>
                        </a:spcAft>
                      </a:pPr>
                      <a:r>
                        <a:rPr lang="en-US" sz="1800" dirty="0">
                          <a:effectLst/>
                        </a:rPr>
                        <a:t> Industrial Economics/ Industrial Economic Environment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ctr">
                        <a:lnSpc>
                          <a:spcPct val="107000"/>
                        </a:lnSpc>
                        <a:spcAft>
                          <a:spcPts val="800"/>
                        </a:spcAft>
                      </a:pPr>
                      <a:r>
                        <a:rPr lang="en-US" sz="1800" dirty="0">
                          <a:effectLst/>
                        </a:rPr>
                        <a:t>18</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ctr">
                        <a:lnSpc>
                          <a:spcPct val="107000"/>
                        </a:lnSpc>
                        <a:spcAft>
                          <a:spcPts val="800"/>
                        </a:spcAft>
                      </a:pPr>
                      <a:r>
                        <a:rPr lang="en-US" sz="1800" dirty="0">
                          <a:effectLst/>
                        </a:rPr>
                        <a:t>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r>
              <a:tr h="446522">
                <a:tc>
                  <a:txBody>
                    <a:bodyPr/>
                    <a:lstStyle/>
                    <a:p>
                      <a:pPr algn="ctr">
                        <a:lnSpc>
                          <a:spcPct val="107000"/>
                        </a:lnSpc>
                        <a:spcAft>
                          <a:spcPts val="800"/>
                        </a:spcAft>
                      </a:pPr>
                      <a:r>
                        <a:rPr lang="en-IN" sz="1800">
                          <a:effectLst/>
                        </a:rPr>
                        <a:t>Total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l">
                        <a:lnSpc>
                          <a:spcPct val="107000"/>
                        </a:lnSpc>
                        <a:spcAft>
                          <a:spcPts val="800"/>
                        </a:spcAft>
                      </a:pPr>
                      <a:r>
                        <a:rPr lang="en-US" sz="1800" dirty="0">
                          <a:effectLst/>
                        </a:rPr>
                        <a:t>Total Workload - </a:t>
                      </a:r>
                      <a:r>
                        <a:rPr lang="en-US" sz="1800" dirty="0" smtClean="0">
                          <a:effectLst/>
                        </a:rPr>
                        <a:t>146</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ctr">
                        <a:lnSpc>
                          <a:spcPct val="107000"/>
                        </a:lnSpc>
                        <a:spcAft>
                          <a:spcPts val="800"/>
                        </a:spcAft>
                      </a:pPr>
                      <a:r>
                        <a:rPr lang="en-IN" sz="1800" dirty="0">
                          <a:effectLst/>
                        </a:rPr>
                        <a:t>114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c>
                  <a:txBody>
                    <a:bodyPr/>
                    <a:lstStyle/>
                    <a:p>
                      <a:pPr algn="ctr">
                        <a:lnSpc>
                          <a:spcPct val="107000"/>
                        </a:lnSpc>
                        <a:spcAft>
                          <a:spcPts val="800"/>
                        </a:spcAft>
                      </a:pPr>
                      <a:r>
                        <a:rPr lang="en-IN" sz="1800" dirty="0">
                          <a:effectLst/>
                        </a:rPr>
                        <a:t>32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27" marR="41027" marT="7598" marB="0"/>
                </a:tc>
              </a:tr>
            </a:tbl>
          </a:graphicData>
        </a:graphic>
      </p:graphicFrame>
      <p:sp>
        <p:nvSpPr>
          <p:cNvPr id="2" name="Slide Number Placeholder 1"/>
          <p:cNvSpPr>
            <a:spLocks noGrp="1"/>
          </p:cNvSpPr>
          <p:nvPr>
            <p:ph type="sldNum" sz="quarter" idx="12"/>
          </p:nvPr>
        </p:nvSpPr>
        <p:spPr/>
        <p:txBody>
          <a:bodyPr/>
          <a:lstStyle/>
          <a:p>
            <a:fld id="{198ADFDE-5019-41B3-92F2-654A62372393}" type="slidenum">
              <a:rPr lang="en-IN" smtClean="0"/>
              <a:t>3</a:t>
            </a:fld>
            <a:endParaRPr lang="en-IN"/>
          </a:p>
        </p:txBody>
      </p:sp>
    </p:spTree>
    <p:extLst>
      <p:ext uri="{BB962C8B-B14F-4D97-AF65-F5344CB8AC3E}">
        <p14:creationId xmlns:p14="http://schemas.microsoft.com/office/powerpoint/2010/main" val="185774394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8033" y="334852"/>
            <a:ext cx="8100811" cy="4893971"/>
          </a:xfrm>
        </p:spPr>
        <p:txBody>
          <a:bodyPr>
            <a:normAutofit/>
          </a:bodyPr>
          <a:lstStyle/>
          <a:p>
            <a:pPr marL="257175" indent="-257175" algn="just">
              <a:lnSpc>
                <a:spcPct val="150000"/>
              </a:lnSpc>
              <a:buFont typeface="Wingdings" panose="05000000000000000000" pitchFamily="2" charset="2"/>
              <a:buChar char="q"/>
            </a:pPr>
            <a:r>
              <a:rPr lang="en-US" sz="2400" dirty="0">
                <a:solidFill>
                  <a:schemeClr val="bg1"/>
                </a:solidFill>
                <a:latin typeface="Times New Roman" panose="02020603050405020304" pitchFamily="18" charset="0"/>
                <a:cs typeface="Times New Roman" panose="02020603050405020304" pitchFamily="18" charset="0"/>
              </a:rPr>
              <a:t>A guest lecture on “ Importance of Land Records in Agricultural Finance” was organized in which Mr. Anil </a:t>
            </a:r>
            <a:r>
              <a:rPr lang="en-US" sz="2400" dirty="0" err="1">
                <a:solidFill>
                  <a:schemeClr val="bg1"/>
                </a:solidFill>
                <a:latin typeface="Times New Roman" panose="02020603050405020304" pitchFamily="18" charset="0"/>
                <a:cs typeface="Times New Roman" panose="02020603050405020304" pitchFamily="18" charset="0"/>
              </a:rPr>
              <a:t>Rokde</a:t>
            </a:r>
            <a:r>
              <a:rPr lang="en-US" sz="2400" dirty="0">
                <a:solidFill>
                  <a:schemeClr val="bg1"/>
                </a:solidFill>
                <a:latin typeface="Times New Roman" panose="02020603050405020304" pitchFamily="18" charset="0"/>
                <a:cs typeface="Times New Roman" panose="02020603050405020304" pitchFamily="18" charset="0"/>
              </a:rPr>
              <a:t>, circle officer in Collector’s Office, Nasik was the speaker. He focused on different types of land records and the importance of maintaining them.</a:t>
            </a:r>
          </a:p>
          <a:p>
            <a:pPr marL="257175" indent="-257175" algn="just">
              <a:lnSpc>
                <a:spcPct val="150000"/>
              </a:lnSpc>
              <a:buFont typeface="Wingdings" panose="05000000000000000000" pitchFamily="2" charset="2"/>
              <a:buChar char="q"/>
            </a:pPr>
            <a:endParaRPr lang="en-US" sz="3800" dirty="0">
              <a:solidFill>
                <a:schemeClr val="bg1"/>
              </a:solidFill>
              <a:latin typeface="Times New Roman" panose="02020603050405020304" pitchFamily="18" charset="0"/>
              <a:cs typeface="Times New Roman" panose="02020603050405020304" pitchFamily="18" charset="0"/>
            </a:endParaRPr>
          </a:p>
          <a:p>
            <a:pPr marL="257175" indent="-257175" algn="just">
              <a:lnSpc>
                <a:spcPct val="150000"/>
              </a:lnSpc>
              <a:buFont typeface="Wingdings" panose="05000000000000000000" pitchFamily="2" charset="2"/>
              <a:buChar char="q"/>
            </a:pPr>
            <a:endParaRPr lang="en-IN" sz="3800" dirty="0" smtClean="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56068" y="3145664"/>
            <a:ext cx="7469745" cy="3074832"/>
          </a:xfrm>
          <a:prstGeom prst="rect">
            <a:avLst/>
          </a:prstGeom>
        </p:spPr>
      </p:pic>
      <p:sp>
        <p:nvSpPr>
          <p:cNvPr id="4" name="Slide Number Placeholder 3"/>
          <p:cNvSpPr>
            <a:spLocks noGrp="1"/>
          </p:cNvSpPr>
          <p:nvPr>
            <p:ph type="sldNum" sz="quarter" idx="12"/>
          </p:nvPr>
        </p:nvSpPr>
        <p:spPr/>
        <p:txBody>
          <a:bodyPr/>
          <a:lstStyle/>
          <a:p>
            <a:fld id="{198ADFDE-5019-41B3-92F2-654A62372393}" type="slidenum">
              <a:rPr lang="en-IN" smtClean="0">
                <a:solidFill>
                  <a:srgbClr val="FF0000"/>
                </a:solidFill>
              </a:rPr>
              <a:t>30</a:t>
            </a:fld>
            <a:endParaRPr lang="en-IN" dirty="0">
              <a:solidFill>
                <a:srgbClr val="FF0000"/>
              </a:solidFill>
            </a:endParaRPr>
          </a:p>
        </p:txBody>
      </p:sp>
    </p:spTree>
    <p:extLst>
      <p:ext uri="{BB962C8B-B14F-4D97-AF65-F5344CB8AC3E}">
        <p14:creationId xmlns:p14="http://schemas.microsoft.com/office/powerpoint/2010/main" val="264862898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93183"/>
            <a:ext cx="7356250" cy="695459"/>
          </a:xfrm>
        </p:spPr>
        <p:txBody>
          <a:bodyPr>
            <a:normAutofit fontScale="90000"/>
          </a:bodyPr>
          <a:lstStyle/>
          <a:p>
            <a:pPr algn="ctr"/>
            <a:r>
              <a:rPr lang="en-IN" sz="1800" b="1" dirty="0">
                <a:latin typeface="Times New Roman" panose="02020603050405020304" pitchFamily="18" charset="0"/>
                <a:cs typeface="Times New Roman" panose="02020603050405020304" pitchFamily="18" charset="0"/>
              </a:rPr>
              <a:t/>
            </a:r>
            <a:br>
              <a:rPr lang="en-IN" sz="1800" b="1" dirty="0">
                <a:latin typeface="Times New Roman" panose="02020603050405020304" pitchFamily="18" charset="0"/>
                <a:cs typeface="Times New Roman" panose="02020603050405020304" pitchFamily="18" charset="0"/>
              </a:rPr>
            </a:br>
            <a:r>
              <a:rPr lang="en-IN" sz="2000" b="1" dirty="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Guest Lecture on Importance of Land Records in Agricultural Finance</a:t>
            </a:r>
            <a:endParaRPr lang="en-IN" sz="1800" b="1" dirty="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0549" y="888642"/>
            <a:ext cx="3921919" cy="52582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06" y="888642"/>
            <a:ext cx="4015843" cy="5258280"/>
          </a:xfrm>
          <a:prstGeom prst="rect">
            <a:avLst/>
          </a:prstGeom>
        </p:spPr>
      </p:pic>
      <p:sp>
        <p:nvSpPr>
          <p:cNvPr id="3" name="Slide Number Placeholder 2"/>
          <p:cNvSpPr>
            <a:spLocks noGrp="1"/>
          </p:cNvSpPr>
          <p:nvPr>
            <p:ph type="sldNum" sz="quarter" idx="12"/>
          </p:nvPr>
        </p:nvSpPr>
        <p:spPr/>
        <p:txBody>
          <a:bodyPr/>
          <a:lstStyle/>
          <a:p>
            <a:fld id="{198ADFDE-5019-41B3-92F2-654A62372393}" type="slidenum">
              <a:rPr lang="en-IN" smtClean="0">
                <a:solidFill>
                  <a:srgbClr val="FF0000"/>
                </a:solidFill>
              </a:rPr>
              <a:t>31</a:t>
            </a:fld>
            <a:endParaRPr lang="en-IN" dirty="0">
              <a:solidFill>
                <a:srgbClr val="FF0000"/>
              </a:solidFill>
            </a:endParaRPr>
          </a:p>
        </p:txBody>
      </p:sp>
    </p:spTree>
    <p:extLst>
      <p:ext uri="{BB962C8B-B14F-4D97-AF65-F5344CB8AC3E}">
        <p14:creationId xmlns:p14="http://schemas.microsoft.com/office/powerpoint/2010/main" val="16814540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4851" y="437882"/>
            <a:ext cx="8487177" cy="5267459"/>
          </a:xfrm>
        </p:spPr>
        <p:txBody>
          <a:bodyPr>
            <a:normAutofit/>
          </a:bodyPr>
          <a:lstStyle/>
          <a:p>
            <a:pPr marL="257175" indent="-257175" algn="just">
              <a:lnSpc>
                <a:spcPct val="150000"/>
              </a:lnSpc>
              <a:buFont typeface="Wingdings" panose="05000000000000000000" pitchFamily="2" charset="2"/>
              <a:buChar char="q"/>
            </a:pPr>
            <a:r>
              <a:rPr lang="en-US" sz="3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Students have visited to the Khatib Dairy, College Road, Nasik and Kokani Dairy, Dwarka Nasik to get the information about management and economics of dairy farming.  </a:t>
            </a:r>
            <a:endParaRPr lang="en-IN" sz="3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sp>
        <p:nvSpPr>
          <p:cNvPr id="2" name="Slide Number Placeholder 1"/>
          <p:cNvSpPr>
            <a:spLocks noGrp="1"/>
          </p:cNvSpPr>
          <p:nvPr>
            <p:ph type="sldNum" sz="quarter" idx="12"/>
          </p:nvPr>
        </p:nvSpPr>
        <p:spPr/>
        <p:txBody>
          <a:bodyPr/>
          <a:lstStyle/>
          <a:p>
            <a:fld id="{198ADFDE-5019-41B3-92F2-654A62372393}" type="slidenum">
              <a:rPr lang="en-IN" smtClean="0">
                <a:solidFill>
                  <a:srgbClr val="FF0000"/>
                </a:solidFill>
              </a:rPr>
              <a:t>32</a:t>
            </a:fld>
            <a:endParaRPr lang="en-IN" dirty="0">
              <a:solidFill>
                <a:srgbClr val="FF0000"/>
              </a:solidFill>
            </a:endParaRPr>
          </a:p>
        </p:txBody>
      </p:sp>
    </p:spTree>
    <p:extLst>
      <p:ext uri="{BB962C8B-B14F-4D97-AF65-F5344CB8AC3E}">
        <p14:creationId xmlns:p14="http://schemas.microsoft.com/office/powerpoint/2010/main" val="148040794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62136" y="239048"/>
            <a:ext cx="3971982" cy="713989"/>
          </a:xfrm>
        </p:spPr>
        <p:txBody>
          <a:bodyPr>
            <a:normAutofit fontScale="90000"/>
          </a:bodyPr>
          <a:lstStyle/>
          <a:p>
            <a:pPr algn="ctr"/>
            <a:r>
              <a:rPr lang="en-US" dirty="0" smtClean="0">
                <a:solidFill>
                  <a:schemeClr val="bg1"/>
                </a:solidFill>
              </a:rPr>
              <a:t>Students discussion with dairy farmers</a:t>
            </a:r>
            <a:endParaRPr lang="en-IN" dirty="0"/>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72227" y="1223491"/>
            <a:ext cx="4134142" cy="4826453"/>
          </a:xfrm>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06369" y="1223490"/>
            <a:ext cx="4544448" cy="4826453"/>
          </a:xfrm>
        </p:spPr>
      </p:pic>
      <p:sp>
        <p:nvSpPr>
          <p:cNvPr id="10" name="Title 5"/>
          <p:cNvSpPr txBox="1">
            <a:spLocks/>
          </p:cNvSpPr>
          <p:nvPr/>
        </p:nvSpPr>
        <p:spPr>
          <a:xfrm>
            <a:off x="4406369" y="391448"/>
            <a:ext cx="4158081" cy="713989"/>
          </a:xfrm>
          <a:prstGeom prst="rect">
            <a:avLst/>
          </a:prstGeom>
        </p:spPr>
        <p:txBody>
          <a:bodyPr vert="horz" lIns="91440" tIns="45720" rIns="91440" bIns="45720" rtlCol="0" anchor="t">
            <a:normAutofit fontScale="97500"/>
          </a:bodyPr>
          <a:lst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a:lstStyle>
          <a:p>
            <a:r>
              <a:rPr lang="en-US" dirty="0" smtClean="0">
                <a:solidFill>
                  <a:schemeClr val="bg1"/>
                </a:solidFill>
              </a:rPr>
              <a:t>Visit to vegetable sellers  </a:t>
            </a:r>
            <a:endParaRPr lang="en-IN" dirty="0">
              <a:solidFill>
                <a:schemeClr val="bg1"/>
              </a:solidFill>
            </a:endParaRPr>
          </a:p>
        </p:txBody>
      </p:sp>
    </p:spTree>
    <p:extLst>
      <p:ext uri="{BB962C8B-B14F-4D97-AF65-F5344CB8AC3E}">
        <p14:creationId xmlns:p14="http://schemas.microsoft.com/office/powerpoint/2010/main" val="6046129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endParaRPr lang="en-IN"/>
          </a:p>
        </p:txBody>
      </p:sp>
      <p:sp>
        <p:nvSpPr>
          <p:cNvPr id="9" name="Content Placeholder 8"/>
          <p:cNvSpPr>
            <a:spLocks noGrp="1"/>
          </p:cNvSpPr>
          <p:nvPr>
            <p:ph sz="half" idx="2"/>
          </p:nvPr>
        </p:nvSpPr>
        <p:spPr/>
        <p:txBody>
          <a:bodyPr/>
          <a:lstStyle/>
          <a:p>
            <a:endParaRPr lang="en-I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20" y="1044353"/>
            <a:ext cx="8500154" cy="5342113"/>
          </a:xfrm>
          <a:prstGeom prst="rect">
            <a:avLst/>
          </a:prstGeom>
        </p:spPr>
      </p:pic>
      <p:sp>
        <p:nvSpPr>
          <p:cNvPr id="10" name="Title 5"/>
          <p:cNvSpPr txBox="1">
            <a:spLocks/>
          </p:cNvSpPr>
          <p:nvPr/>
        </p:nvSpPr>
        <p:spPr>
          <a:xfrm>
            <a:off x="231820" y="300625"/>
            <a:ext cx="8255358" cy="698070"/>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a:lstStyle>
          <a:p>
            <a:pPr algn="ctr"/>
            <a:r>
              <a:rPr lang="en-US" sz="2000" dirty="0" smtClean="0">
                <a:solidFill>
                  <a:srgbClr val="FF0000"/>
                </a:solidFill>
              </a:rPr>
              <a:t>Students participated in Food distribution Campaign of </a:t>
            </a:r>
            <a:r>
              <a:rPr lang="en-US" sz="2000" dirty="0" err="1" smtClean="0">
                <a:solidFill>
                  <a:srgbClr val="FF0000"/>
                </a:solidFill>
              </a:rPr>
              <a:t>howfoundation</a:t>
            </a:r>
            <a:r>
              <a:rPr lang="en-US" sz="2000" dirty="0" smtClean="0">
                <a:solidFill>
                  <a:srgbClr val="FF0000"/>
                </a:solidFill>
              </a:rPr>
              <a:t> 2021-22 </a:t>
            </a:r>
            <a:endParaRPr lang="en-IN" sz="2000" dirty="0">
              <a:solidFill>
                <a:srgbClr val="FF0000"/>
              </a:solidFill>
            </a:endParaRPr>
          </a:p>
        </p:txBody>
      </p:sp>
    </p:spTree>
    <p:extLst>
      <p:ext uri="{BB962C8B-B14F-4D97-AF65-F5344CB8AC3E}">
        <p14:creationId xmlns:p14="http://schemas.microsoft.com/office/powerpoint/2010/main" val="15482082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93183"/>
            <a:ext cx="7356250" cy="695459"/>
          </a:xfrm>
        </p:spPr>
        <p:txBody>
          <a:bodyPr>
            <a:normAutofit/>
          </a:bodyPr>
          <a:lstStyle/>
          <a:p>
            <a:pPr algn="ctr"/>
            <a:r>
              <a:rPr lang="en-IN" sz="1800" b="1" dirty="0">
                <a:latin typeface="Times New Roman" panose="02020603050405020304" pitchFamily="18" charset="0"/>
                <a:cs typeface="Times New Roman" panose="02020603050405020304" pitchFamily="18" charset="0"/>
              </a:rPr>
              <a:t/>
            </a:r>
            <a:br>
              <a:rPr lang="en-IN" sz="1800" b="1" dirty="0">
                <a:latin typeface="Times New Roman" panose="02020603050405020304" pitchFamily="18" charset="0"/>
                <a:cs typeface="Times New Roman" panose="02020603050405020304" pitchFamily="18" charset="0"/>
              </a:rPr>
            </a:br>
            <a:endParaRPr lang="en-IN" sz="1800" b="1"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8499" y="888642"/>
            <a:ext cx="8154741" cy="5107937"/>
          </a:xfrm>
          <a:prstGeom prst="rect">
            <a:avLst/>
          </a:prstGeom>
        </p:spPr>
        <p:txBody>
          <a:bodyPr wrap="square">
            <a:spAutoFit/>
          </a:bodyPr>
          <a:lstStyle/>
          <a:p>
            <a:pPr>
              <a:lnSpc>
                <a:spcPct val="107000"/>
              </a:lnSpc>
              <a:spcAft>
                <a:spcPts val="800"/>
              </a:spcAft>
            </a:pPr>
            <a:r>
              <a:rPr lang="en-US"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Dr</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 J. Shivade (HOD, Department of Economics)</a:t>
            </a:r>
            <a:endParaRPr lang="en-IN"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US" sz="2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Motivational </a:t>
            </a:r>
            <a:r>
              <a:rPr lang="en-US"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Speech has given at HAEWRC on 3</a:t>
            </a:r>
            <a:r>
              <a:rPr lang="en-US" sz="2000" b="1" baseline="30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rd</a:t>
            </a:r>
            <a:r>
              <a:rPr lang="en-US"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December 2021 by Dr. K.J. Shivade as a chief Guest. </a:t>
            </a:r>
            <a:endParaRPr lang="en-IN"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US"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Motivational Speech has given on Akashwani and Radio Vishwas.</a:t>
            </a:r>
            <a:endParaRPr lang="en-IN"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US"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Flute </a:t>
            </a:r>
            <a:r>
              <a:rPr lang="en-US" sz="2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Recital in Vandya </a:t>
            </a:r>
            <a:r>
              <a:rPr lang="en-US"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Vande Matram before 15000 audience at Nasik. </a:t>
            </a:r>
            <a:endParaRPr lang="en-IN"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US" sz="2000" b="1" dirty="0" smtClean="0">
                <a:solidFill>
                  <a:schemeClr val="bg1"/>
                </a:solidFill>
                <a:latin typeface="Times New Roman" panose="02020603050405020304" pitchFamily="18" charset="0"/>
                <a:cs typeface="Times New Roman" panose="02020603050405020304" pitchFamily="18" charset="0"/>
              </a:rPr>
              <a:t>Braille </a:t>
            </a:r>
            <a:r>
              <a:rPr lang="en-US" sz="2000" b="1" dirty="0">
                <a:solidFill>
                  <a:schemeClr val="bg1"/>
                </a:solidFill>
                <a:latin typeface="Times New Roman" panose="02020603050405020304" pitchFamily="18" charset="0"/>
                <a:cs typeface="Times New Roman" panose="02020603050405020304" pitchFamily="18" charset="0"/>
              </a:rPr>
              <a:t>and Audio notes are prepare for blind students. </a:t>
            </a:r>
            <a:endParaRPr lang="en-US" sz="2000" b="1" dirty="0" smtClean="0">
              <a:solidFill>
                <a:schemeClr val="bg1"/>
              </a:solidFill>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en-US" sz="2000" b="1" dirty="0">
                <a:solidFill>
                  <a:schemeClr val="bg1"/>
                </a:solidFill>
                <a:latin typeface="Times New Roman" panose="02020603050405020304" pitchFamily="18" charset="0"/>
                <a:cs typeface="Times New Roman" panose="02020603050405020304" pitchFamily="18" charset="0"/>
              </a:rPr>
              <a:t>Braille updating digital dictionary has been prepared for visually challenged students </a:t>
            </a:r>
            <a:endParaRPr lang="en-IN" sz="2000" b="1" dirty="0">
              <a:solidFill>
                <a:schemeClr val="bg1"/>
              </a:solidFill>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en-US" sz="2000" b="1" dirty="0" smtClean="0">
                <a:solidFill>
                  <a:schemeClr val="bg1"/>
                </a:solidFill>
                <a:latin typeface="Times New Roman" panose="02020603050405020304" pitchFamily="18" charset="0"/>
                <a:cs typeface="Times New Roman" panose="02020603050405020304" pitchFamily="18" charset="0"/>
              </a:rPr>
              <a:t>More </a:t>
            </a:r>
            <a:r>
              <a:rPr lang="en-US" sz="2000" b="1" dirty="0">
                <a:solidFill>
                  <a:schemeClr val="bg1"/>
                </a:solidFill>
                <a:latin typeface="Times New Roman" panose="02020603050405020304" pitchFamily="18" charset="0"/>
                <a:cs typeface="Times New Roman" panose="02020603050405020304" pitchFamily="18" charset="0"/>
              </a:rPr>
              <a:t>than 500 Diagrams related to syllabus have been prepared, which are accessible to both sighted and visually challenged students.  </a:t>
            </a:r>
            <a:endParaRPr lang="en-IN" sz="2000" b="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98ADFDE-5019-41B3-92F2-654A62372393}" type="slidenum">
              <a:rPr lang="en-IN" smtClean="0">
                <a:solidFill>
                  <a:srgbClr val="FF0000"/>
                </a:solidFill>
              </a:rPr>
              <a:t>35</a:t>
            </a:fld>
            <a:endParaRPr lang="en-IN" dirty="0">
              <a:solidFill>
                <a:srgbClr val="FF0000"/>
              </a:solidFill>
            </a:endParaRPr>
          </a:p>
        </p:txBody>
      </p:sp>
      <p:sp>
        <p:nvSpPr>
          <p:cNvPr id="5" name="Rectangle 4"/>
          <p:cNvSpPr/>
          <p:nvPr/>
        </p:nvSpPr>
        <p:spPr>
          <a:xfrm>
            <a:off x="2154477" y="164594"/>
            <a:ext cx="3410775" cy="522259"/>
          </a:xfrm>
          <a:prstGeom prst="rect">
            <a:avLst/>
          </a:prstGeom>
        </p:spPr>
        <p:txBody>
          <a:bodyPr wrap="square">
            <a:spAutoFit/>
          </a:bodyPr>
          <a:lstStyle/>
          <a:p>
            <a:pPr algn="ctr">
              <a:lnSpc>
                <a:spcPct val="107000"/>
              </a:lnSpc>
              <a:spcAft>
                <a:spcPts val="800"/>
              </a:spcAf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Staff Achievement</a:t>
            </a:r>
          </a:p>
        </p:txBody>
      </p:sp>
    </p:spTree>
    <p:extLst>
      <p:ext uri="{BB962C8B-B14F-4D97-AF65-F5344CB8AC3E}">
        <p14:creationId xmlns:p14="http://schemas.microsoft.com/office/powerpoint/2010/main" val="11882250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Placeholder 4"/>
          <p:cNvPicPr>
            <a:picLocks noChangeAspect="1"/>
          </p:cNvPicPr>
          <p:nvPr/>
        </p:nvPicPr>
        <p:blipFill>
          <a:blip r:embed="rId2">
            <a:extLst>
              <a:ext uri="{28A0092B-C50C-407E-A947-70E740481C1C}">
                <a14:useLocalDpi xmlns:a14="http://schemas.microsoft.com/office/drawing/2010/main" val="0"/>
              </a:ext>
            </a:extLst>
          </a:blip>
          <a:srcRect l="2960" r="2960"/>
          <a:stretch>
            <a:fillRect/>
          </a:stretch>
        </p:blipFill>
        <p:spPr>
          <a:xfrm>
            <a:off x="162136" y="1417577"/>
            <a:ext cx="2817085" cy="42379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842" y="1417577"/>
            <a:ext cx="2713904" cy="4237990"/>
          </a:xfrm>
          <a:prstGeom prst="rect">
            <a:avLst/>
          </a:prstGeom>
        </p:spPr>
      </p:pic>
      <p:sp>
        <p:nvSpPr>
          <p:cNvPr id="3" name="Slide Number Placeholder 2"/>
          <p:cNvSpPr>
            <a:spLocks noGrp="1"/>
          </p:cNvSpPr>
          <p:nvPr>
            <p:ph type="sldNum" sz="quarter" idx="12"/>
          </p:nvPr>
        </p:nvSpPr>
        <p:spPr/>
        <p:txBody>
          <a:bodyPr/>
          <a:lstStyle/>
          <a:p>
            <a:fld id="{198ADFDE-5019-41B3-92F2-654A62372393}" type="slidenum">
              <a:rPr lang="en-IN" b="1" smtClean="0">
                <a:solidFill>
                  <a:srgbClr val="C00000"/>
                </a:solidFill>
              </a:rPr>
              <a:t>36</a:t>
            </a:fld>
            <a:endParaRPr lang="en-IN" b="1" dirty="0">
              <a:solidFill>
                <a:srgbClr val="C00000"/>
              </a:solidFill>
            </a:endParaRPr>
          </a:p>
        </p:txBody>
      </p:sp>
      <p:pic>
        <p:nvPicPr>
          <p:cNvPr id="10" name="Picture 9" descr="C:\Users\NULL\Downloads\IMG-20240328-WA00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7384" y="1417577"/>
            <a:ext cx="3028950" cy="4237990"/>
          </a:xfrm>
          <a:prstGeom prst="rect">
            <a:avLst/>
          </a:prstGeom>
          <a:noFill/>
          <a:ln>
            <a:noFill/>
          </a:ln>
        </p:spPr>
      </p:pic>
      <p:sp>
        <p:nvSpPr>
          <p:cNvPr id="7" name="Rectangle 6"/>
          <p:cNvSpPr/>
          <p:nvPr/>
        </p:nvSpPr>
        <p:spPr>
          <a:xfrm>
            <a:off x="914399" y="321973"/>
            <a:ext cx="7276563" cy="707886"/>
          </a:xfrm>
          <a:prstGeom prst="rect">
            <a:avLst/>
          </a:prstGeom>
        </p:spPr>
        <p:txBody>
          <a:bodyPr wrap="square">
            <a:spAutoFit/>
          </a:bodyPr>
          <a:lstStyle/>
          <a:p>
            <a:pPr algn="ctr"/>
            <a:r>
              <a:rPr lang="en-IN" sz="2000" dirty="0">
                <a:solidFill>
                  <a:srgbClr val="FF0000"/>
                </a:solidFill>
              </a:rPr>
              <a:t>National Award For Most Efficient Blind </a:t>
            </a:r>
            <a:r>
              <a:rPr lang="en-IN" sz="2000" dirty="0" smtClean="0">
                <a:solidFill>
                  <a:srgbClr val="FF0000"/>
                </a:solidFill>
              </a:rPr>
              <a:t>Employee Award (1995)</a:t>
            </a:r>
            <a:endParaRPr lang="en-IN" sz="2000" dirty="0">
              <a:solidFill>
                <a:srgbClr val="FF0000"/>
              </a:solidFill>
            </a:endParaRPr>
          </a:p>
        </p:txBody>
      </p:sp>
    </p:spTree>
    <p:extLst>
      <p:ext uri="{BB962C8B-B14F-4D97-AF65-F5344CB8AC3E}">
        <p14:creationId xmlns:p14="http://schemas.microsoft.com/office/powerpoint/2010/main" val="21389419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84" y="1229333"/>
            <a:ext cx="3061371" cy="3331686"/>
          </a:xfrm>
          <a:prstGeom prst="rect">
            <a:avLst/>
          </a:prstGeom>
        </p:spPr>
      </p:pic>
      <p:sp>
        <p:nvSpPr>
          <p:cNvPr id="3" name="TextBox 2"/>
          <p:cNvSpPr txBox="1"/>
          <p:nvPr/>
        </p:nvSpPr>
        <p:spPr>
          <a:xfrm>
            <a:off x="284535" y="487444"/>
            <a:ext cx="2872572" cy="300082"/>
          </a:xfrm>
          <a:prstGeom prst="rect">
            <a:avLst/>
          </a:prstGeom>
          <a:noFill/>
        </p:spPr>
        <p:txBody>
          <a:bodyPr wrap="square" rtlCol="0">
            <a:spAutoFit/>
          </a:bodyPr>
          <a:lstStyle/>
          <a:p>
            <a:r>
              <a:rPr lang="en-IN" sz="1350" dirty="0">
                <a:solidFill>
                  <a:srgbClr val="FF0000"/>
                </a:solidFill>
              </a:rPr>
              <a:t>Music Competition – organised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114" y="1198668"/>
            <a:ext cx="2697472" cy="3393016"/>
          </a:xfrm>
          <a:prstGeom prst="rect">
            <a:avLst/>
          </a:prstGeom>
        </p:spPr>
      </p:pic>
      <p:sp>
        <p:nvSpPr>
          <p:cNvPr id="5" name="TextBox 4"/>
          <p:cNvSpPr txBox="1"/>
          <p:nvPr/>
        </p:nvSpPr>
        <p:spPr>
          <a:xfrm>
            <a:off x="3377931" y="487444"/>
            <a:ext cx="2597866" cy="507831"/>
          </a:xfrm>
          <a:prstGeom prst="rect">
            <a:avLst/>
          </a:prstGeom>
          <a:noFill/>
        </p:spPr>
        <p:txBody>
          <a:bodyPr wrap="square" rtlCol="0">
            <a:spAutoFit/>
          </a:bodyPr>
          <a:lstStyle/>
          <a:p>
            <a:pPr algn="ctr"/>
            <a:r>
              <a:rPr lang="en-IN" sz="1350" dirty="0">
                <a:solidFill>
                  <a:srgbClr val="FF0000"/>
                </a:solidFill>
              </a:rPr>
              <a:t>Judge in women’s rotary club braille reading competition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410" y="1198668"/>
            <a:ext cx="2502745" cy="3393016"/>
          </a:xfrm>
          <a:prstGeom prst="rect">
            <a:avLst/>
          </a:prstGeom>
        </p:spPr>
      </p:pic>
      <p:sp>
        <p:nvSpPr>
          <p:cNvPr id="7" name="TextBox 6"/>
          <p:cNvSpPr txBox="1"/>
          <p:nvPr/>
        </p:nvSpPr>
        <p:spPr>
          <a:xfrm>
            <a:off x="6422781" y="487444"/>
            <a:ext cx="2405374" cy="300082"/>
          </a:xfrm>
          <a:prstGeom prst="rect">
            <a:avLst/>
          </a:prstGeom>
          <a:noFill/>
        </p:spPr>
        <p:txBody>
          <a:bodyPr wrap="square" rtlCol="0">
            <a:spAutoFit/>
          </a:bodyPr>
          <a:lstStyle/>
          <a:p>
            <a:r>
              <a:rPr lang="en-IN" sz="1350" dirty="0">
                <a:solidFill>
                  <a:srgbClr val="FF0000"/>
                </a:solidFill>
              </a:rPr>
              <a:t>Judge in music competition</a:t>
            </a:r>
          </a:p>
        </p:txBody>
      </p:sp>
      <p:sp>
        <p:nvSpPr>
          <p:cNvPr id="8" name="Slide Number Placeholder 7"/>
          <p:cNvSpPr>
            <a:spLocks noGrp="1"/>
          </p:cNvSpPr>
          <p:nvPr>
            <p:ph type="sldNum" sz="quarter" idx="12"/>
          </p:nvPr>
        </p:nvSpPr>
        <p:spPr/>
        <p:txBody>
          <a:bodyPr/>
          <a:lstStyle/>
          <a:p>
            <a:fld id="{198ADFDE-5019-41B3-92F2-654A62372393}" type="slidenum">
              <a:rPr lang="en-IN" smtClean="0">
                <a:solidFill>
                  <a:srgbClr val="FF0000"/>
                </a:solidFill>
              </a:rPr>
              <a:t>37</a:t>
            </a:fld>
            <a:endParaRPr lang="en-IN" dirty="0">
              <a:solidFill>
                <a:srgbClr val="FF0000"/>
              </a:solidFill>
            </a:endParaRPr>
          </a:p>
        </p:txBody>
      </p:sp>
    </p:spTree>
    <p:extLst>
      <p:ext uri="{BB962C8B-B14F-4D97-AF65-F5344CB8AC3E}">
        <p14:creationId xmlns:p14="http://schemas.microsoft.com/office/powerpoint/2010/main" val="4577954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377931" y="4935572"/>
            <a:ext cx="2524328" cy="300082"/>
          </a:xfrm>
          <a:prstGeom prst="rect">
            <a:avLst/>
          </a:prstGeom>
          <a:noFill/>
        </p:spPr>
        <p:txBody>
          <a:bodyPr wrap="square" rtlCol="0">
            <a:spAutoFit/>
          </a:bodyPr>
          <a:lstStyle/>
          <a:p>
            <a:pPr algn="ctr"/>
            <a:endParaRPr lang="en-IN" sz="1350" dirty="0">
              <a:solidFill>
                <a:srgbClr val="FF0000"/>
              </a:solidFill>
            </a:endParaRPr>
          </a:p>
        </p:txBody>
      </p:sp>
      <p:sp>
        <p:nvSpPr>
          <p:cNvPr id="8" name="Slide Number Placeholder 7"/>
          <p:cNvSpPr>
            <a:spLocks noGrp="1"/>
          </p:cNvSpPr>
          <p:nvPr>
            <p:ph type="sldNum" sz="quarter" idx="12"/>
          </p:nvPr>
        </p:nvSpPr>
        <p:spPr/>
        <p:txBody>
          <a:bodyPr/>
          <a:lstStyle/>
          <a:p>
            <a:fld id="{198ADFDE-5019-41B3-92F2-654A62372393}" type="slidenum">
              <a:rPr lang="en-IN" smtClean="0"/>
              <a:t>38</a:t>
            </a:fld>
            <a:endParaRPr lang="en-IN"/>
          </a:p>
        </p:txBody>
      </p:sp>
      <p:pic>
        <p:nvPicPr>
          <p:cNvPr id="9" name="Picture 8" descr="C:\Users\NULL\Downloads\IMG-20240221-WA0008.jpg"/>
          <p:cNvPicPr/>
          <p:nvPr/>
        </p:nvPicPr>
        <p:blipFill>
          <a:blip r:embed="rId2">
            <a:extLst>
              <a:ext uri="{28A0092B-C50C-407E-A947-70E740481C1C}">
                <a14:useLocalDpi xmlns:a14="http://schemas.microsoft.com/office/drawing/2010/main" val="0"/>
              </a:ext>
            </a:extLst>
          </a:blip>
          <a:srcRect/>
          <a:stretch>
            <a:fillRect/>
          </a:stretch>
        </p:blipFill>
        <p:spPr bwMode="auto">
          <a:xfrm>
            <a:off x="373488" y="942639"/>
            <a:ext cx="3889420" cy="5290736"/>
          </a:xfrm>
          <a:prstGeom prst="rect">
            <a:avLst/>
          </a:prstGeom>
          <a:noFill/>
          <a:ln>
            <a:noFill/>
          </a:ln>
        </p:spPr>
      </p:pic>
      <p:sp>
        <p:nvSpPr>
          <p:cNvPr id="10" name="Rectangle 9"/>
          <p:cNvSpPr/>
          <p:nvPr/>
        </p:nvSpPr>
        <p:spPr>
          <a:xfrm>
            <a:off x="566670" y="257577"/>
            <a:ext cx="7984902" cy="646331"/>
          </a:xfrm>
          <a:prstGeom prst="rect">
            <a:avLst/>
          </a:prstGeom>
        </p:spPr>
        <p:txBody>
          <a:bodyPr wrap="square">
            <a:spAutoFit/>
          </a:bodyPr>
          <a:lstStyle/>
          <a:p>
            <a:pPr algn="ctr"/>
            <a:r>
              <a:rPr lang="en-IN" dirty="0">
                <a:solidFill>
                  <a:srgbClr val="FF0000"/>
                </a:solidFill>
                <a:latin typeface="Algerian" panose="04020705040A02060702" pitchFamily="82" charset="0"/>
              </a:rPr>
              <a:t>Inauguration of </a:t>
            </a:r>
            <a:r>
              <a:rPr lang="en-IN" dirty="0" smtClean="0">
                <a:solidFill>
                  <a:srgbClr val="FF0000"/>
                </a:solidFill>
                <a:latin typeface="Algerian" panose="04020705040A02060702" pitchFamily="82" charset="0"/>
              </a:rPr>
              <a:t>Divyang Sports Competition organised by Social Welfare Dept. Nasik</a:t>
            </a:r>
            <a:endParaRPr lang="en-IN" dirty="0">
              <a:solidFill>
                <a:srgbClr val="FF0000"/>
              </a:solidFill>
              <a:latin typeface="Algerian" panose="04020705040A02060702" pitchFamily="82" charset="0"/>
            </a:endParaRPr>
          </a:p>
        </p:txBody>
      </p:sp>
      <p:pic>
        <p:nvPicPr>
          <p:cNvPr id="12" name="Picture 11" descr="C:\Users\NULL\Downloads\IMG-20240221-WA0007.jpg"/>
          <p:cNvPicPr/>
          <p:nvPr/>
        </p:nvPicPr>
        <p:blipFill>
          <a:blip r:embed="rId3">
            <a:extLst>
              <a:ext uri="{28A0092B-C50C-407E-A947-70E740481C1C}">
                <a14:useLocalDpi xmlns:a14="http://schemas.microsoft.com/office/drawing/2010/main" val="0"/>
              </a:ext>
            </a:extLst>
          </a:blip>
          <a:srcRect/>
          <a:stretch>
            <a:fillRect/>
          </a:stretch>
        </p:blipFill>
        <p:spPr bwMode="auto">
          <a:xfrm>
            <a:off x="4262908" y="942639"/>
            <a:ext cx="4288664" cy="5290736"/>
          </a:xfrm>
          <a:prstGeom prst="rect">
            <a:avLst/>
          </a:prstGeom>
          <a:noFill/>
          <a:ln>
            <a:noFill/>
          </a:ln>
        </p:spPr>
      </p:pic>
    </p:spTree>
    <p:extLst>
      <p:ext uri="{BB962C8B-B14F-4D97-AF65-F5344CB8AC3E}">
        <p14:creationId xmlns:p14="http://schemas.microsoft.com/office/powerpoint/2010/main" val="33707760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377931" y="4935572"/>
            <a:ext cx="2524328" cy="300082"/>
          </a:xfrm>
          <a:prstGeom prst="rect">
            <a:avLst/>
          </a:prstGeom>
          <a:noFill/>
        </p:spPr>
        <p:txBody>
          <a:bodyPr wrap="square" rtlCol="0">
            <a:spAutoFit/>
          </a:bodyPr>
          <a:lstStyle/>
          <a:p>
            <a:pPr algn="ctr"/>
            <a:endParaRPr lang="en-IN" sz="1350" dirty="0">
              <a:solidFill>
                <a:srgbClr val="FF0000"/>
              </a:solidFill>
            </a:endParaRPr>
          </a:p>
        </p:txBody>
      </p:sp>
      <p:sp>
        <p:nvSpPr>
          <p:cNvPr id="8" name="Slide Number Placeholder 7"/>
          <p:cNvSpPr>
            <a:spLocks noGrp="1"/>
          </p:cNvSpPr>
          <p:nvPr>
            <p:ph type="sldNum" sz="quarter" idx="12"/>
          </p:nvPr>
        </p:nvSpPr>
        <p:spPr/>
        <p:txBody>
          <a:bodyPr/>
          <a:lstStyle/>
          <a:p>
            <a:fld id="{198ADFDE-5019-41B3-92F2-654A62372393}" type="slidenum">
              <a:rPr lang="en-IN" smtClean="0"/>
              <a:t>39</a:t>
            </a:fld>
            <a:endParaRPr lang="en-IN"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636" y="1189689"/>
            <a:ext cx="4248251" cy="4270635"/>
          </a:xfrm>
          <a:prstGeom prst="rect">
            <a:avLst/>
          </a:prstGeom>
        </p:spPr>
      </p:pic>
      <p:sp>
        <p:nvSpPr>
          <p:cNvPr id="3" name="Rectangle 2"/>
          <p:cNvSpPr/>
          <p:nvPr/>
        </p:nvSpPr>
        <p:spPr>
          <a:xfrm>
            <a:off x="4501606" y="0"/>
            <a:ext cx="4384817" cy="1077218"/>
          </a:xfrm>
          <a:prstGeom prst="rect">
            <a:avLst/>
          </a:prstGeom>
        </p:spPr>
        <p:txBody>
          <a:bodyPr wrap="square">
            <a:spAutoFit/>
          </a:bodyPr>
          <a:lstStyle/>
          <a:p>
            <a:pPr algn="ctr"/>
            <a:r>
              <a:rPr lang="en-IN" sz="1600" dirty="0" smtClean="0">
                <a:solidFill>
                  <a:srgbClr val="FF0000"/>
                </a:solidFill>
                <a:latin typeface="Algerian" panose="04020705040A02060702" pitchFamily="82" charset="0"/>
              </a:rPr>
              <a:t>Performance at Vandya Vande Mataram </a:t>
            </a:r>
          </a:p>
          <a:p>
            <a:pPr algn="ctr"/>
            <a:r>
              <a:rPr lang="en-US" sz="1600" dirty="0" smtClean="0">
                <a:solidFill>
                  <a:srgbClr val="FF0000"/>
                </a:solidFill>
                <a:latin typeface="Algerian" panose="04020705040A02060702" pitchFamily="82" charset="0"/>
              </a:rPr>
              <a:t>Government of Maharashtra (25/01/2020</a:t>
            </a:r>
            <a:r>
              <a:rPr lang="en-US" sz="1600" dirty="0" smtClean="0">
                <a:solidFill>
                  <a:srgbClr val="FF0000"/>
                </a:solidFill>
              </a:rPr>
              <a:t>)</a:t>
            </a:r>
            <a:endParaRPr lang="en-IN" sz="16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67" y="1189689"/>
            <a:ext cx="4216869" cy="4298316"/>
          </a:xfrm>
          <a:prstGeom prst="rect">
            <a:avLst/>
          </a:prstGeom>
        </p:spPr>
      </p:pic>
      <p:sp>
        <p:nvSpPr>
          <p:cNvPr id="6" name="Rectangle 5"/>
          <p:cNvSpPr/>
          <p:nvPr/>
        </p:nvSpPr>
        <p:spPr>
          <a:xfrm>
            <a:off x="323561" y="164594"/>
            <a:ext cx="4145408" cy="707886"/>
          </a:xfrm>
          <a:prstGeom prst="rect">
            <a:avLst/>
          </a:prstGeom>
        </p:spPr>
        <p:txBody>
          <a:bodyPr wrap="square">
            <a:spAutoFit/>
          </a:bodyPr>
          <a:lstStyle/>
          <a:p>
            <a:pPr algn="ctr"/>
            <a:r>
              <a:rPr lang="en-US" sz="2000" b="1" dirty="0" smtClean="0">
                <a:solidFill>
                  <a:srgbClr val="FF0000"/>
                </a:solidFill>
              </a:rPr>
              <a:t>Performance at chaturshakhiya Brahmavrunda Gayran Trust</a:t>
            </a:r>
            <a:endParaRPr lang="en-IN" sz="2000" b="1" dirty="0">
              <a:solidFill>
                <a:srgbClr val="FF0000"/>
              </a:solidFill>
            </a:endParaRPr>
          </a:p>
        </p:txBody>
      </p:sp>
      <p:sp>
        <p:nvSpPr>
          <p:cNvPr id="7" name="Rectangle 6"/>
          <p:cNvSpPr/>
          <p:nvPr/>
        </p:nvSpPr>
        <p:spPr>
          <a:xfrm>
            <a:off x="4610636" y="5589120"/>
            <a:ext cx="4275787" cy="1200329"/>
          </a:xfrm>
          <a:prstGeom prst="rect">
            <a:avLst/>
          </a:prstGeom>
        </p:spPr>
        <p:txBody>
          <a:bodyPr wrap="square">
            <a:spAutoFit/>
          </a:bodyPr>
          <a:lstStyle/>
          <a:p>
            <a:r>
              <a:rPr lang="en-IN" dirty="0">
                <a:hlinkClick r:id="rId4"/>
              </a:rPr>
              <a:t>https://</a:t>
            </a:r>
            <a:r>
              <a:rPr lang="en-IN" dirty="0" smtClean="0">
                <a:hlinkClick r:id="rId4"/>
              </a:rPr>
              <a:t>drive.google.com/file/d/1BWJwuNDSJwRDwxE9WedFnGVizA2HLKwx/view?usp=sharing</a:t>
            </a:r>
            <a:endParaRPr lang="en-IN" dirty="0" smtClean="0"/>
          </a:p>
          <a:p>
            <a:endParaRPr lang="en-IN" dirty="0"/>
          </a:p>
        </p:txBody>
      </p:sp>
      <p:sp>
        <p:nvSpPr>
          <p:cNvPr id="9" name="Rectangle 8"/>
          <p:cNvSpPr/>
          <p:nvPr/>
        </p:nvSpPr>
        <p:spPr>
          <a:xfrm>
            <a:off x="162137" y="5488005"/>
            <a:ext cx="4306832" cy="1200329"/>
          </a:xfrm>
          <a:prstGeom prst="rect">
            <a:avLst/>
          </a:prstGeom>
        </p:spPr>
        <p:txBody>
          <a:bodyPr wrap="square">
            <a:spAutoFit/>
          </a:bodyPr>
          <a:lstStyle/>
          <a:p>
            <a:r>
              <a:rPr lang="en-IN" dirty="0">
                <a:hlinkClick r:id="rId5"/>
              </a:rPr>
              <a:t>https://</a:t>
            </a:r>
            <a:r>
              <a:rPr lang="en-IN" dirty="0" smtClean="0">
                <a:hlinkClick r:id="rId5"/>
              </a:rPr>
              <a:t>drive.google.com/file/d/1eOZ8B9BOhQ2YsfQ5nBEXXFTJb9pjdlu4/view?usp=drive_link</a:t>
            </a:r>
            <a:endParaRPr lang="en-IN" dirty="0" smtClean="0"/>
          </a:p>
          <a:p>
            <a:endParaRPr lang="en-IN" dirty="0"/>
          </a:p>
        </p:txBody>
      </p:sp>
    </p:spTree>
    <p:extLst>
      <p:ext uri="{BB962C8B-B14F-4D97-AF65-F5344CB8AC3E}">
        <p14:creationId xmlns:p14="http://schemas.microsoft.com/office/powerpoint/2010/main" val="373895141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308683" y="927279"/>
            <a:ext cx="6447501" cy="437882"/>
          </a:xfrm>
        </p:spPr>
        <p:txBody>
          <a:bodyPr>
            <a:norm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List of Permanent </a:t>
            </a:r>
            <a:r>
              <a:rPr lang="en-US" sz="2400" b="1" dirty="0" smtClean="0">
                <a:solidFill>
                  <a:srgbClr val="FF0000"/>
                </a:solidFill>
                <a:latin typeface="Times New Roman" panose="02020603050405020304" pitchFamily="18" charset="0"/>
                <a:cs typeface="Times New Roman" panose="02020603050405020304" pitchFamily="18" charset="0"/>
              </a:rPr>
              <a:t>Faculties </a:t>
            </a:r>
            <a:endParaRPr lang="en-IN"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14575505"/>
              </p:ext>
            </p:extLst>
          </p:nvPr>
        </p:nvGraphicFramePr>
        <p:xfrm>
          <a:off x="798490" y="1777284"/>
          <a:ext cx="7650051" cy="3206838"/>
        </p:xfrm>
        <a:graphic>
          <a:graphicData uri="http://schemas.openxmlformats.org/drawingml/2006/table">
            <a:tbl>
              <a:tblPr firstRow="1" firstCol="1" bandRow="1">
                <a:tableStyleId>{16D9F66E-5EB9-4882-86FB-DCBF35E3C3E4}</a:tableStyleId>
              </a:tblPr>
              <a:tblGrid>
                <a:gridCol w="688855">
                  <a:extLst>
                    <a:ext uri="{9D8B030D-6E8A-4147-A177-3AD203B41FA5}">
                      <a16:colId xmlns="" xmlns:a16="http://schemas.microsoft.com/office/drawing/2014/main" val="20000"/>
                    </a:ext>
                  </a:extLst>
                </a:gridCol>
                <a:gridCol w="1962339">
                  <a:extLst>
                    <a:ext uri="{9D8B030D-6E8A-4147-A177-3AD203B41FA5}">
                      <a16:colId xmlns="" xmlns:a16="http://schemas.microsoft.com/office/drawing/2014/main" val="20001"/>
                    </a:ext>
                  </a:extLst>
                </a:gridCol>
                <a:gridCol w="1115263">
                  <a:extLst>
                    <a:ext uri="{9D8B030D-6E8A-4147-A177-3AD203B41FA5}">
                      <a16:colId xmlns="" xmlns:a16="http://schemas.microsoft.com/office/drawing/2014/main" val="20002"/>
                    </a:ext>
                  </a:extLst>
                </a:gridCol>
                <a:gridCol w="1075999">
                  <a:extLst>
                    <a:ext uri="{9D8B030D-6E8A-4147-A177-3AD203B41FA5}">
                      <a16:colId xmlns="" xmlns:a16="http://schemas.microsoft.com/office/drawing/2014/main" val="20003"/>
                    </a:ext>
                  </a:extLst>
                </a:gridCol>
                <a:gridCol w="1752065">
                  <a:extLst>
                    <a:ext uri="{9D8B030D-6E8A-4147-A177-3AD203B41FA5}">
                      <a16:colId xmlns="" xmlns:a16="http://schemas.microsoft.com/office/drawing/2014/main" val="20004"/>
                    </a:ext>
                  </a:extLst>
                </a:gridCol>
                <a:gridCol w="1055530">
                  <a:extLst>
                    <a:ext uri="{9D8B030D-6E8A-4147-A177-3AD203B41FA5}">
                      <a16:colId xmlns="" xmlns:a16="http://schemas.microsoft.com/office/drawing/2014/main" val="20005"/>
                    </a:ext>
                  </a:extLst>
                </a:gridCol>
              </a:tblGrid>
              <a:tr h="706662">
                <a:tc>
                  <a:txBody>
                    <a:bodyPr/>
                    <a:lstStyle/>
                    <a:p>
                      <a:pPr algn="ctr">
                        <a:lnSpc>
                          <a:spcPct val="150000"/>
                        </a:lnSpc>
                        <a:spcAft>
                          <a:spcPts val="0"/>
                        </a:spcAft>
                      </a:pPr>
                      <a:r>
                        <a:rPr lang="en-US" sz="1400" dirty="0">
                          <a:effectLst/>
                        </a:rPr>
                        <a:t>Sr. No.</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n-US" sz="1400" dirty="0">
                          <a:effectLst/>
                        </a:rPr>
                        <a:t>Name of the Teacher</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n-US" sz="1400" dirty="0">
                          <a:effectLst/>
                        </a:rPr>
                        <a:t>Designation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n-US" sz="1400">
                          <a:effectLst/>
                        </a:rPr>
                        <a:t>Status</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n-US" sz="1400">
                          <a:effectLst/>
                        </a:rPr>
                        <a:t>Qualification</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n-US" sz="1400">
                          <a:effectLst/>
                        </a:rPr>
                        <a:t>Experience</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0"/>
                  </a:ext>
                </a:extLst>
              </a:tr>
              <a:tr h="833392">
                <a:tc>
                  <a:txBody>
                    <a:bodyPr/>
                    <a:lstStyle/>
                    <a:p>
                      <a:pPr marL="0" lvl="0" indent="0" algn="ctr">
                        <a:lnSpc>
                          <a:spcPct val="150000"/>
                        </a:lnSpc>
                        <a:spcAft>
                          <a:spcPts val="0"/>
                        </a:spcAft>
                        <a:buFont typeface="+mj-lt"/>
                        <a:buNone/>
                      </a:pPr>
                      <a:r>
                        <a:rPr lang="en-US" sz="1400" dirty="0">
                          <a:effectLst/>
                        </a:rPr>
                        <a:t>1. </a:t>
                      </a:r>
                      <a:endParaRPr lang="en-I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400" dirty="0">
                          <a:effectLst/>
                        </a:rPr>
                        <a:t>Dr. Kailas J. Shivade</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400" dirty="0">
                          <a:effectLst/>
                        </a:rPr>
                        <a:t>Associate Professor</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400">
                          <a:effectLst/>
                        </a:rPr>
                        <a:t>Permanent</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400">
                          <a:effectLst/>
                        </a:rPr>
                        <a:t>M.A. (Eco) Ph.D. </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n-US" sz="1400" dirty="0" smtClean="0">
                          <a:effectLst/>
                        </a:rPr>
                        <a:t>33</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1"/>
                  </a:ext>
                </a:extLst>
              </a:tr>
              <a:tr h="833392">
                <a:tc>
                  <a:txBody>
                    <a:bodyPr/>
                    <a:lstStyle/>
                    <a:p>
                      <a:pPr marL="0" lvl="0" indent="0" algn="ctr">
                        <a:lnSpc>
                          <a:spcPct val="150000"/>
                        </a:lnSpc>
                        <a:spcAft>
                          <a:spcPts val="0"/>
                        </a:spcAft>
                        <a:buFont typeface="+mj-lt"/>
                        <a:buNone/>
                      </a:pPr>
                      <a:r>
                        <a:rPr lang="en-US" sz="1400" dirty="0">
                          <a:effectLst/>
                        </a:rPr>
                        <a:t>4. </a:t>
                      </a:r>
                      <a:endParaRPr lang="en-I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400">
                          <a:effectLst/>
                        </a:rPr>
                        <a:t>Dr. H. P. Wangarwar</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400">
                          <a:effectLst/>
                        </a:rPr>
                        <a:t>Associate Professor</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400">
                          <a:effectLst/>
                        </a:rPr>
                        <a:t>Permanent</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400" dirty="0">
                          <a:effectLst/>
                        </a:rPr>
                        <a:t>M. A. </a:t>
                      </a:r>
                      <a:r>
                        <a:rPr lang="en-US" sz="1400" dirty="0" smtClean="0">
                          <a:effectLst/>
                        </a:rPr>
                        <a:t>(Eco) B.Ed</a:t>
                      </a:r>
                      <a:r>
                        <a:rPr lang="en-US" sz="1400" dirty="0">
                          <a:effectLst/>
                        </a:rPr>
                        <a:t>. SET Ph.D. LLB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n-US" sz="1400" dirty="0">
                          <a:effectLst/>
                        </a:rPr>
                        <a:t>16</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4"/>
                  </a:ext>
                </a:extLst>
              </a:tr>
              <a:tr h="833392">
                <a:tc>
                  <a:txBody>
                    <a:bodyPr/>
                    <a:lstStyle/>
                    <a:p>
                      <a:pPr marL="0" lvl="0" indent="0" algn="ctr">
                        <a:lnSpc>
                          <a:spcPct val="150000"/>
                        </a:lnSpc>
                        <a:spcAft>
                          <a:spcPts val="0"/>
                        </a:spcAft>
                        <a:buFont typeface="+mj-lt"/>
                        <a:buNone/>
                      </a:pPr>
                      <a:r>
                        <a:rPr lang="en-US" sz="1400" dirty="0">
                          <a:effectLst/>
                        </a:rPr>
                        <a:t>5. </a:t>
                      </a:r>
                      <a:endParaRPr lang="en-I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400">
                          <a:effectLst/>
                        </a:rPr>
                        <a:t>Dr. Pankaj P. Bawane</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400">
                          <a:effectLst/>
                        </a:rPr>
                        <a:t>Assistant Professor</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400">
                          <a:effectLst/>
                        </a:rPr>
                        <a:t>Permanent</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400">
                          <a:effectLst/>
                        </a:rPr>
                        <a:t>M.A. (Eco) NET, Ph.D. </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n-US" sz="1400" dirty="0">
                          <a:effectLst/>
                        </a:rPr>
                        <a:t> 08</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198ADFDE-5019-41B3-92F2-654A62372393}" type="slidenum">
              <a:rPr lang="en-IN" smtClean="0"/>
              <a:t>4</a:t>
            </a:fld>
            <a:endParaRPr lang="en-IN"/>
          </a:p>
        </p:txBody>
      </p:sp>
    </p:spTree>
    <p:extLst>
      <p:ext uri="{BB962C8B-B14F-4D97-AF65-F5344CB8AC3E}">
        <p14:creationId xmlns:p14="http://schemas.microsoft.com/office/powerpoint/2010/main" val="41054208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377931" y="4935572"/>
            <a:ext cx="2524328" cy="300082"/>
          </a:xfrm>
          <a:prstGeom prst="rect">
            <a:avLst/>
          </a:prstGeom>
          <a:noFill/>
        </p:spPr>
        <p:txBody>
          <a:bodyPr wrap="square" rtlCol="0">
            <a:spAutoFit/>
          </a:bodyPr>
          <a:lstStyle/>
          <a:p>
            <a:pPr algn="ctr"/>
            <a:endParaRPr lang="en-IN" sz="1350" dirty="0">
              <a:solidFill>
                <a:srgbClr val="FF0000"/>
              </a:solidFill>
            </a:endParaRPr>
          </a:p>
        </p:txBody>
      </p:sp>
      <p:sp>
        <p:nvSpPr>
          <p:cNvPr id="8" name="Slide Number Placeholder 7"/>
          <p:cNvSpPr>
            <a:spLocks noGrp="1"/>
          </p:cNvSpPr>
          <p:nvPr>
            <p:ph type="sldNum" sz="quarter" idx="12"/>
          </p:nvPr>
        </p:nvSpPr>
        <p:spPr/>
        <p:txBody>
          <a:bodyPr/>
          <a:lstStyle/>
          <a:p>
            <a:fld id="{198ADFDE-5019-41B3-92F2-654A62372393}" type="slidenum">
              <a:rPr lang="en-IN" smtClean="0">
                <a:solidFill>
                  <a:srgbClr val="C00000"/>
                </a:solidFill>
              </a:rPr>
              <a:t>40</a:t>
            </a:fld>
            <a:endParaRPr lang="en-IN" dirty="0">
              <a:solidFill>
                <a:srgbClr val="C00000"/>
              </a:solidFill>
            </a:endParaRPr>
          </a:p>
        </p:txBody>
      </p:sp>
      <p:sp>
        <p:nvSpPr>
          <p:cNvPr id="10" name="Rectangle 9"/>
          <p:cNvSpPr/>
          <p:nvPr/>
        </p:nvSpPr>
        <p:spPr>
          <a:xfrm>
            <a:off x="1532586" y="257577"/>
            <a:ext cx="6375042" cy="369332"/>
          </a:xfrm>
          <a:prstGeom prst="rect">
            <a:avLst/>
          </a:prstGeom>
        </p:spPr>
        <p:txBody>
          <a:bodyPr wrap="square">
            <a:spAutoFit/>
          </a:bodyPr>
          <a:lstStyle/>
          <a:p>
            <a:pPr algn="ctr"/>
            <a:r>
              <a:rPr lang="en-IN" dirty="0" smtClean="0">
                <a:solidFill>
                  <a:srgbClr val="FF0000"/>
                </a:solidFill>
                <a:latin typeface="Algerian" panose="04020705040A02060702" pitchFamily="82" charset="0"/>
              </a:rPr>
              <a:t>Guidance to the student regarding flute recital</a:t>
            </a:r>
            <a:endParaRPr lang="en-IN" dirty="0">
              <a:solidFill>
                <a:srgbClr val="FF0000"/>
              </a:solidFill>
              <a:latin typeface="Algerian" panose="04020705040A02060702" pitchFamily="82" charset="0"/>
            </a:endParaRPr>
          </a:p>
        </p:txBody>
      </p:sp>
      <p:pic>
        <p:nvPicPr>
          <p:cNvPr id="7" name="Picture 6" descr="C:\Users\NULL\Downloads\IMG-20240329-WA000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214" y="996891"/>
            <a:ext cx="2421228" cy="3745883"/>
          </a:xfrm>
          <a:prstGeom prst="rect">
            <a:avLst/>
          </a:prstGeom>
          <a:noFill/>
          <a:ln>
            <a:noFill/>
          </a:ln>
        </p:spPr>
      </p:pic>
      <p:pic>
        <p:nvPicPr>
          <p:cNvPr id="9" name="Picture 8" descr="C:\Users\NULL\Downloads\IMG-20240329-WA0007 (1).jpg"/>
          <p:cNvPicPr/>
          <p:nvPr/>
        </p:nvPicPr>
        <p:blipFill>
          <a:blip r:embed="rId3">
            <a:extLst>
              <a:ext uri="{28A0092B-C50C-407E-A947-70E740481C1C}">
                <a14:useLocalDpi xmlns:a14="http://schemas.microsoft.com/office/drawing/2010/main" val="0"/>
              </a:ext>
            </a:extLst>
          </a:blip>
          <a:srcRect/>
          <a:stretch>
            <a:fillRect/>
          </a:stretch>
        </p:blipFill>
        <p:spPr bwMode="auto">
          <a:xfrm>
            <a:off x="2846230" y="1648496"/>
            <a:ext cx="2897747" cy="3850783"/>
          </a:xfrm>
          <a:prstGeom prst="rect">
            <a:avLst/>
          </a:prstGeom>
          <a:noFill/>
          <a:ln>
            <a:noFill/>
          </a:ln>
        </p:spPr>
      </p:pic>
      <p:pic>
        <p:nvPicPr>
          <p:cNvPr id="11" name="Picture 10" descr="C:\Users\NULL\Downloads\IMG-20240329-WA000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2259" y="2608106"/>
            <a:ext cx="2829617" cy="3676650"/>
          </a:xfrm>
          <a:prstGeom prst="rect">
            <a:avLst/>
          </a:prstGeom>
          <a:noFill/>
          <a:ln>
            <a:noFill/>
          </a:ln>
        </p:spPr>
      </p:pic>
    </p:spTree>
    <p:extLst>
      <p:ext uri="{BB962C8B-B14F-4D97-AF65-F5344CB8AC3E}">
        <p14:creationId xmlns:p14="http://schemas.microsoft.com/office/powerpoint/2010/main" val="18059127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98ADFDE-5019-41B3-92F2-654A62372393}" type="slidenum">
              <a:rPr lang="en-IN" smtClean="0">
                <a:solidFill>
                  <a:srgbClr val="FF0000"/>
                </a:solidFill>
              </a:rPr>
              <a:t>41</a:t>
            </a:fld>
            <a:endParaRPr lang="en-IN" dirty="0">
              <a:solidFill>
                <a:srgbClr val="FF0000"/>
              </a:solidFill>
            </a:endParaRPr>
          </a:p>
        </p:txBody>
      </p:sp>
      <p:sp>
        <p:nvSpPr>
          <p:cNvPr id="10" name="Rectangle 9"/>
          <p:cNvSpPr/>
          <p:nvPr/>
        </p:nvSpPr>
        <p:spPr>
          <a:xfrm>
            <a:off x="605307" y="487444"/>
            <a:ext cx="7856113" cy="3934410"/>
          </a:xfrm>
          <a:prstGeom prst="rect">
            <a:avLst/>
          </a:prstGeom>
        </p:spPr>
        <p:txBody>
          <a:bodyPr wrap="square">
            <a:spAutoFit/>
          </a:bodyPr>
          <a:lstStyle/>
          <a:p>
            <a:pPr lvl="0" algn="just">
              <a:lnSpc>
                <a:spcPct val="150000"/>
              </a:lnSpc>
              <a:spcAft>
                <a:spcPts val="0"/>
              </a:spcAft>
            </a:pPr>
            <a:r>
              <a:rPr lang="en-US"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Dr. H. P. Wangarwar</a:t>
            </a:r>
            <a:endParaRPr lang="en-IN"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IN"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Guest </a:t>
            </a:r>
            <a:r>
              <a:rPr lang="en-IN"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Lecture delivered on NSS and Youth, Voters Awareness, Start-up India, Stand-up- India, Mudra </a:t>
            </a:r>
            <a:r>
              <a:rPr lang="en-IN"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Yojana, Budget. </a:t>
            </a:r>
            <a:endParaRPr lang="en-IN"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en-IN"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Received Golden Award for Spit Free India Programme organised </a:t>
            </a:r>
            <a:r>
              <a:rPr lang="en-IN"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by Pledge for Life Organisation. </a:t>
            </a:r>
          </a:p>
          <a:p>
            <a:pPr lvl="0">
              <a:lnSpc>
                <a:spcPct val="150000"/>
              </a:lnSpc>
              <a:spcAft>
                <a:spcPts val="800"/>
              </a:spcAft>
            </a:pPr>
            <a:endParaRPr lang="en-IN"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14744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98ADFDE-5019-41B3-92F2-654A62372393}" type="slidenum">
              <a:rPr lang="en-IN" smtClean="0"/>
              <a:t>42</a:t>
            </a:fld>
            <a:endParaRPr lang="en-IN"/>
          </a:p>
        </p:txBody>
      </p:sp>
      <p:pic>
        <p:nvPicPr>
          <p:cNvPr id="3" name="Picture 2" descr="C:\Users\NULL\Desktop\NSS PHOTO 29.2\IMG-20220309-WA001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5647" y="4365936"/>
            <a:ext cx="3129563" cy="2382594"/>
          </a:xfrm>
          <a:prstGeom prst="rect">
            <a:avLst/>
          </a:prstGeom>
          <a:noFill/>
          <a:ln>
            <a:noFill/>
          </a:ln>
        </p:spPr>
      </p:pic>
      <p:pic>
        <p:nvPicPr>
          <p:cNvPr id="4" name="Picture 3" descr="C:\Users\NULL\Desktop\NSS PHOTO 29.2\IMG-20220309-WA0010.jpg"/>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747114" y="-1112001"/>
            <a:ext cx="4039918" cy="6915956"/>
          </a:xfrm>
          <a:prstGeom prst="rect">
            <a:avLst/>
          </a:prstGeom>
          <a:noFill/>
          <a:ln>
            <a:noFill/>
          </a:ln>
        </p:spPr>
      </p:pic>
    </p:spTree>
    <p:extLst>
      <p:ext uri="{BB962C8B-B14F-4D97-AF65-F5344CB8AC3E}">
        <p14:creationId xmlns:p14="http://schemas.microsoft.com/office/powerpoint/2010/main" val="143394920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62136" y="239048"/>
            <a:ext cx="3971982" cy="713989"/>
          </a:xfrm>
        </p:spPr>
        <p:txBody>
          <a:bodyPr>
            <a:noAutofit/>
          </a:bodyPr>
          <a:lstStyle/>
          <a:p>
            <a:pPr algn="ctr"/>
            <a:r>
              <a:rPr lang="en-US" sz="2000" dirty="0" smtClean="0">
                <a:solidFill>
                  <a:schemeClr val="bg1"/>
                </a:solidFill>
              </a:rPr>
              <a:t>Delivered Lecture on Voters Awareness </a:t>
            </a:r>
            <a:r>
              <a:rPr lang="en-US" sz="2000" dirty="0" smtClean="0"/>
              <a:t> </a:t>
            </a:r>
            <a:endParaRPr lang="en-IN" sz="2000" dirty="0"/>
          </a:p>
        </p:txBody>
      </p:sp>
      <p:sp>
        <p:nvSpPr>
          <p:cNvPr id="7" name="Content Placeholder 6"/>
          <p:cNvSpPr>
            <a:spLocks noGrp="1"/>
          </p:cNvSpPr>
          <p:nvPr>
            <p:ph sz="half" idx="1"/>
          </p:nvPr>
        </p:nvSpPr>
        <p:spPr/>
        <p:txBody>
          <a:bodyPr/>
          <a:lstStyle/>
          <a:p>
            <a:endParaRPr lang="en-IN"/>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06369" y="1223491"/>
            <a:ext cx="4480054" cy="4913289"/>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082" y="1223491"/>
            <a:ext cx="4047287" cy="4913290"/>
          </a:xfrm>
          <a:prstGeom prst="rect">
            <a:avLst/>
          </a:prstGeom>
        </p:spPr>
      </p:pic>
      <p:sp>
        <p:nvSpPr>
          <p:cNvPr id="10" name="Title 5"/>
          <p:cNvSpPr txBox="1">
            <a:spLocks/>
          </p:cNvSpPr>
          <p:nvPr/>
        </p:nvSpPr>
        <p:spPr>
          <a:xfrm>
            <a:off x="4406369" y="391448"/>
            <a:ext cx="4158081" cy="713989"/>
          </a:xfrm>
          <a:prstGeom prst="rect">
            <a:avLst/>
          </a:prstGeom>
        </p:spPr>
        <p:txBody>
          <a:bodyPr vert="horz" lIns="91440" tIns="45720" rIns="91440" bIns="45720" rtlCol="0" anchor="t">
            <a:normAutofit fontScale="97500"/>
          </a:bodyPr>
          <a:lst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a:lstStyle>
          <a:p>
            <a:endParaRPr lang="en-IN" dirty="0">
              <a:solidFill>
                <a:schemeClr val="bg1"/>
              </a:solidFill>
            </a:endParaRPr>
          </a:p>
        </p:txBody>
      </p:sp>
      <p:sp>
        <p:nvSpPr>
          <p:cNvPr id="4" name="Rectangle 3"/>
          <p:cNvSpPr/>
          <p:nvPr/>
        </p:nvSpPr>
        <p:spPr>
          <a:xfrm>
            <a:off x="4678619" y="239048"/>
            <a:ext cx="4207804" cy="707886"/>
          </a:xfrm>
          <a:prstGeom prst="rect">
            <a:avLst/>
          </a:prstGeom>
        </p:spPr>
        <p:txBody>
          <a:bodyPr wrap="square">
            <a:spAutoFit/>
          </a:bodyPr>
          <a:lstStyle/>
          <a:p>
            <a:pPr algn="ctr"/>
            <a:r>
              <a:rPr lang="en-US" sz="2000" dirty="0" smtClean="0">
                <a:solidFill>
                  <a:schemeClr val="bg1"/>
                </a:solidFill>
              </a:rPr>
              <a:t>Delivered  </a:t>
            </a:r>
            <a:r>
              <a:rPr lang="en-US" sz="2000" dirty="0">
                <a:solidFill>
                  <a:schemeClr val="bg1"/>
                </a:solidFill>
              </a:rPr>
              <a:t>Lecture on </a:t>
            </a:r>
            <a:r>
              <a:rPr lang="en-US" sz="2000" dirty="0" smtClean="0">
                <a:solidFill>
                  <a:schemeClr val="bg1"/>
                </a:solidFill>
              </a:rPr>
              <a:t>Entrepreneurship Development </a:t>
            </a:r>
            <a:endParaRPr lang="en-IN" sz="2000" dirty="0"/>
          </a:p>
        </p:txBody>
      </p:sp>
    </p:spTree>
    <p:extLst>
      <p:ext uri="{BB962C8B-B14F-4D97-AF65-F5344CB8AC3E}">
        <p14:creationId xmlns:p14="http://schemas.microsoft.com/office/powerpoint/2010/main" val="7784855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830985" y="325316"/>
            <a:ext cx="5803294" cy="552543"/>
          </a:xfrm>
        </p:spPr>
        <p:txBody>
          <a:bodyPr>
            <a:noAutofit/>
          </a:bodyPr>
          <a:lstStyle/>
          <a:p>
            <a:pPr algn="ctr"/>
            <a:r>
              <a:rPr lang="en-IN" sz="3200" dirty="0" smtClean="0">
                <a:solidFill>
                  <a:schemeClr val="bg1"/>
                </a:solidFill>
              </a:rPr>
              <a:t>SWOC Analysis</a:t>
            </a:r>
            <a:endParaRPr lang="en-IN" sz="32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15860670"/>
              </p:ext>
            </p:extLst>
          </p:nvPr>
        </p:nvGraphicFramePr>
        <p:xfrm>
          <a:off x="579549" y="877860"/>
          <a:ext cx="7753080" cy="5258489"/>
        </p:xfrm>
        <a:graphic>
          <a:graphicData uri="http://schemas.openxmlformats.org/drawingml/2006/table">
            <a:tbl>
              <a:tblPr firstRow="1" firstCol="1" bandRow="1">
                <a:tableStyleId>{0660B408-B3CF-4A94-85FC-2B1E0A45F4A2}</a:tableStyleId>
              </a:tblPr>
              <a:tblGrid>
                <a:gridCol w="1938270"/>
                <a:gridCol w="1938270"/>
                <a:gridCol w="1938270"/>
                <a:gridCol w="1938270"/>
              </a:tblGrid>
              <a:tr h="461543">
                <a:tc>
                  <a:txBody>
                    <a:bodyPr/>
                    <a:lstStyle/>
                    <a:p>
                      <a:pPr algn="ctr">
                        <a:lnSpc>
                          <a:spcPct val="107000"/>
                        </a:lnSpc>
                        <a:spcAft>
                          <a:spcPts val="0"/>
                        </a:spcAft>
                      </a:pPr>
                      <a:r>
                        <a:rPr lang="en-US" sz="2000" dirty="0">
                          <a:effectLst/>
                        </a:rPr>
                        <a:t>Strength</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2000" dirty="0">
                          <a:effectLst/>
                        </a:rPr>
                        <a:t>Weakness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2000" dirty="0">
                          <a:effectLst/>
                        </a:rPr>
                        <a:t>Opportunity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2000" dirty="0">
                          <a:effectLst/>
                        </a:rPr>
                        <a:t>Challenges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r>
              <a:tr h="967256">
                <a:tc>
                  <a:txBody>
                    <a:bodyPr/>
                    <a:lstStyle/>
                    <a:p>
                      <a:pPr algn="ctr">
                        <a:lnSpc>
                          <a:spcPct val="107000"/>
                        </a:lnSpc>
                        <a:spcAft>
                          <a:spcPts val="0"/>
                        </a:spcAft>
                      </a:pPr>
                      <a:r>
                        <a:rPr lang="en-US" sz="1400" b="0" dirty="0">
                          <a:effectLst/>
                        </a:rPr>
                        <a:t>Most of the faculties are </a:t>
                      </a:r>
                      <a:r>
                        <a:rPr lang="en-US" sz="1400" b="0" dirty="0" smtClean="0">
                          <a:effectLst/>
                        </a:rPr>
                        <a:t>Ph.D. </a:t>
                      </a:r>
                      <a:r>
                        <a:rPr lang="en-US" sz="1400" b="0" dirty="0">
                          <a:effectLst/>
                        </a:rPr>
                        <a:t>holders. </a:t>
                      </a:r>
                      <a:endParaRPr lang="en-IN" sz="1400" b="0" dirty="0">
                        <a:effectLst/>
                      </a:endParaRPr>
                    </a:p>
                    <a:p>
                      <a:pPr algn="ctr">
                        <a:lnSpc>
                          <a:spcPct val="107000"/>
                        </a:lnSpc>
                        <a:spcAft>
                          <a:spcPts val="0"/>
                        </a:spcAft>
                      </a:pPr>
                      <a:r>
                        <a:rPr lang="en-US" sz="1400" b="0" dirty="0">
                          <a:effectLst/>
                        </a:rPr>
                        <a:t> </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1400" dirty="0">
                          <a:effectLst/>
                        </a:rPr>
                        <a:t>High weightage to the theoretical knowledge in </a:t>
                      </a:r>
                      <a:r>
                        <a:rPr lang="en-US" sz="1400" dirty="0" smtClean="0">
                          <a:effectLst/>
                        </a:rPr>
                        <a:t>evaluation</a:t>
                      </a:r>
                      <a:r>
                        <a:rPr lang="en-US" sz="1400" dirty="0">
                          <a:effectLst/>
                        </a:rPr>
                        <a:t>. </a:t>
                      </a:r>
                      <a:endParaRPr lang="en-IN" sz="1400" dirty="0">
                        <a:effectLst/>
                      </a:endParaRPr>
                    </a:p>
                    <a:p>
                      <a:pPr algn="ctr">
                        <a:lnSpc>
                          <a:spcPct val="107000"/>
                        </a:lnSpc>
                        <a:spcAft>
                          <a:spcPts val="0"/>
                        </a:spcAft>
                      </a:pPr>
                      <a:r>
                        <a:rPr lang="en-US" sz="1400" dirty="0">
                          <a:effectLst/>
                        </a:rPr>
                        <a:t> </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1400">
                          <a:effectLst/>
                        </a:rPr>
                        <a:t>To correlate subject knowledge with real life </a:t>
                      </a:r>
                      <a:endParaRPr lang="en-IN" sz="1400">
                        <a:effectLst/>
                      </a:endParaRPr>
                    </a:p>
                    <a:p>
                      <a:pPr algn="ctr">
                        <a:lnSpc>
                          <a:spcPct val="107000"/>
                        </a:lnSpc>
                        <a:spcAft>
                          <a:spcPts val="0"/>
                        </a:spcAft>
                      </a:pPr>
                      <a:r>
                        <a:rPr lang="en-US" sz="1400">
                          <a:effectLst/>
                        </a:rPr>
                        <a:t> </a:t>
                      </a:r>
                      <a:endParaRPr lang="en-IN" sz="1400" b="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1400">
                          <a:effectLst/>
                        </a:rPr>
                        <a:t>High number of students </a:t>
                      </a:r>
                      <a:endParaRPr lang="en-IN" sz="1400">
                        <a:effectLst/>
                      </a:endParaRPr>
                    </a:p>
                    <a:p>
                      <a:pPr algn="ctr">
                        <a:lnSpc>
                          <a:spcPct val="107000"/>
                        </a:lnSpc>
                        <a:spcAft>
                          <a:spcPts val="0"/>
                        </a:spcAft>
                      </a:pPr>
                      <a:r>
                        <a:rPr lang="en-US" sz="1400">
                          <a:effectLst/>
                        </a:rPr>
                        <a:t> </a:t>
                      </a:r>
                      <a:endParaRPr lang="en-IN" sz="1400" b="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r>
              <a:tr h="1228255">
                <a:tc>
                  <a:txBody>
                    <a:bodyPr/>
                    <a:lstStyle/>
                    <a:p>
                      <a:pPr algn="ctr">
                        <a:lnSpc>
                          <a:spcPct val="107000"/>
                        </a:lnSpc>
                        <a:spcAft>
                          <a:spcPts val="0"/>
                        </a:spcAft>
                      </a:pPr>
                      <a:r>
                        <a:rPr lang="en-US" sz="1400" b="0" dirty="0">
                          <a:effectLst/>
                        </a:rPr>
                        <a:t>Highly experienced faculties</a:t>
                      </a:r>
                      <a:endParaRPr lang="en-IN" sz="1400" b="0" dirty="0">
                        <a:effectLst/>
                      </a:endParaRPr>
                    </a:p>
                    <a:p>
                      <a:pPr algn="ctr">
                        <a:lnSpc>
                          <a:spcPct val="107000"/>
                        </a:lnSpc>
                        <a:spcAft>
                          <a:spcPts val="0"/>
                        </a:spcAft>
                      </a:pPr>
                      <a:r>
                        <a:rPr lang="en-US" sz="1400" b="0" dirty="0">
                          <a:effectLst/>
                        </a:rPr>
                        <a:t> </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1400" b="0" dirty="0" smtClean="0">
                          <a:effectLst/>
                          <a:latin typeface="Calibri" panose="020F0502020204030204" pitchFamily="34" charset="0"/>
                          <a:ea typeface="Calibri" panose="020F0502020204030204" pitchFamily="34" charset="0"/>
                          <a:cs typeface="Times New Roman" panose="02020603050405020304" pitchFamily="18" charset="0"/>
                        </a:rPr>
                        <a:t>Less number of workshop organized</a:t>
                      </a:r>
                      <a:r>
                        <a:rPr lang="en-US" sz="14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1400" dirty="0">
                          <a:effectLst/>
                        </a:rPr>
                        <a:t>To update the domestic and international economic thoughts through media </a:t>
                      </a:r>
                      <a:endParaRPr lang="en-IN" sz="1400" dirty="0">
                        <a:effectLst/>
                      </a:endParaRPr>
                    </a:p>
                    <a:p>
                      <a:pPr algn="ctr">
                        <a:lnSpc>
                          <a:spcPct val="107000"/>
                        </a:lnSpc>
                        <a:spcAft>
                          <a:spcPts val="0"/>
                        </a:spcAft>
                      </a:pPr>
                      <a:r>
                        <a:rPr lang="en-US" sz="1400" dirty="0">
                          <a:effectLst/>
                        </a:rPr>
                        <a:t> </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marL="0" marR="0" indent="0" algn="ctr" defTabSz="685800" rtl="0" eaLnBrk="1" fontAlgn="auto" latinLnBrk="0" hangingPunct="1">
                        <a:lnSpc>
                          <a:spcPct val="107000"/>
                        </a:lnSpc>
                        <a:spcBef>
                          <a:spcPts val="0"/>
                        </a:spcBef>
                        <a:spcAft>
                          <a:spcPts val="0"/>
                        </a:spcAft>
                        <a:buClrTx/>
                        <a:buSzTx/>
                        <a:buFontTx/>
                        <a:buNone/>
                        <a:tabLst/>
                        <a:defRPr/>
                      </a:pPr>
                      <a:r>
                        <a:rPr lang="en-US" sz="1400" dirty="0" smtClean="0">
                          <a:effectLst/>
                        </a:rPr>
                        <a:t>Inadequate weightage in commerce faculty </a:t>
                      </a:r>
                      <a:endParaRPr lang="en-IN" sz="1400" dirty="0" smtClean="0">
                        <a:effectLst/>
                      </a:endParaRPr>
                    </a:p>
                    <a:p>
                      <a:pPr algn="ctr">
                        <a:lnSpc>
                          <a:spcPct val="107000"/>
                        </a:lnSpc>
                        <a:spcAft>
                          <a:spcPts val="0"/>
                        </a:spcAft>
                      </a:pP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r>
              <a:tr h="862017">
                <a:tc>
                  <a:txBody>
                    <a:bodyPr/>
                    <a:lstStyle/>
                    <a:p>
                      <a:pPr algn="ctr">
                        <a:lnSpc>
                          <a:spcPct val="107000"/>
                        </a:lnSpc>
                        <a:spcAft>
                          <a:spcPts val="0"/>
                        </a:spcAft>
                      </a:pPr>
                      <a:r>
                        <a:rPr lang="en-US" sz="1400" b="0" dirty="0">
                          <a:effectLst/>
                        </a:rPr>
                        <a:t>e-book library </a:t>
                      </a:r>
                      <a:endParaRPr lang="en-US" sz="1400" b="0" dirty="0" smtClean="0">
                        <a:effectLst/>
                      </a:endParaRPr>
                    </a:p>
                    <a:p>
                      <a:pPr algn="ctr">
                        <a:lnSpc>
                          <a:spcPct val="107000"/>
                        </a:lnSpc>
                        <a:spcAft>
                          <a:spcPts val="0"/>
                        </a:spcAft>
                      </a:pPr>
                      <a:r>
                        <a:rPr lang="en-US" sz="1400" b="0" dirty="0" smtClean="0">
                          <a:effectLst/>
                        </a:rPr>
                        <a:t>(More than </a:t>
                      </a:r>
                      <a:r>
                        <a:rPr lang="en-US" sz="1400" b="0" smtClean="0">
                          <a:effectLst/>
                        </a:rPr>
                        <a:t>9000 books)</a:t>
                      </a:r>
                      <a:endParaRPr lang="en-IN" sz="1400" b="0" dirty="0">
                        <a:effectLst/>
                      </a:endParaRPr>
                    </a:p>
                    <a:p>
                      <a:pPr algn="ctr">
                        <a:lnSpc>
                          <a:spcPct val="107000"/>
                        </a:lnSpc>
                        <a:spcAft>
                          <a:spcPts val="0"/>
                        </a:spcAft>
                      </a:pPr>
                      <a:r>
                        <a:rPr lang="en-US" sz="1400" b="0" dirty="0">
                          <a:effectLst/>
                        </a:rPr>
                        <a:t> </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1400" dirty="0">
                          <a:effectLst/>
                        </a:rPr>
                        <a:t> </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1400" dirty="0">
                          <a:effectLst/>
                        </a:rPr>
                        <a:t>To discuss on the economic issues through workshop</a:t>
                      </a:r>
                      <a:endParaRPr lang="en-IN" sz="1400" dirty="0">
                        <a:effectLst/>
                      </a:endParaRPr>
                    </a:p>
                    <a:p>
                      <a:pPr algn="ctr">
                        <a:lnSpc>
                          <a:spcPct val="107000"/>
                        </a:lnSpc>
                        <a:spcAft>
                          <a:spcPts val="0"/>
                        </a:spcAft>
                      </a:pPr>
                      <a:r>
                        <a:rPr lang="en-US" sz="1400" dirty="0">
                          <a:effectLst/>
                        </a:rPr>
                        <a:t> </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1400" dirty="0">
                          <a:effectLst/>
                        </a:rPr>
                        <a:t> </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r>
              <a:tr h="862017">
                <a:tc>
                  <a:txBody>
                    <a:bodyPr/>
                    <a:lstStyle/>
                    <a:p>
                      <a:pPr algn="ctr">
                        <a:lnSpc>
                          <a:spcPct val="107000"/>
                        </a:lnSpc>
                        <a:spcAft>
                          <a:spcPts val="0"/>
                        </a:spcAft>
                      </a:pPr>
                      <a:r>
                        <a:rPr lang="en-US" sz="1400" b="0" dirty="0">
                          <a:effectLst/>
                        </a:rPr>
                        <a:t>compulsory subject</a:t>
                      </a:r>
                      <a:endParaRPr lang="en-IN" sz="1400" b="0" dirty="0">
                        <a:effectLst/>
                      </a:endParaRPr>
                    </a:p>
                    <a:p>
                      <a:pPr algn="ctr">
                        <a:lnSpc>
                          <a:spcPct val="107000"/>
                        </a:lnSpc>
                        <a:spcAft>
                          <a:spcPts val="0"/>
                        </a:spcAft>
                      </a:pPr>
                      <a:r>
                        <a:rPr lang="en-US" sz="1400" b="0" dirty="0">
                          <a:effectLst/>
                        </a:rPr>
                        <a:t> </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1400">
                          <a:effectLst/>
                        </a:rPr>
                        <a:t> </a:t>
                      </a:r>
                      <a:endParaRPr lang="en-IN" sz="1400" b="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1400" dirty="0">
                          <a:effectLst/>
                        </a:rPr>
                        <a:t> </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1400" dirty="0">
                          <a:effectLst/>
                        </a:rPr>
                        <a:t> </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r>
              <a:tr h="646512">
                <a:tc>
                  <a:txBody>
                    <a:bodyPr/>
                    <a:lstStyle/>
                    <a:p>
                      <a:pPr algn="ctr">
                        <a:lnSpc>
                          <a:spcPct val="107000"/>
                        </a:lnSpc>
                        <a:spcAft>
                          <a:spcPts val="0"/>
                        </a:spcAft>
                      </a:pPr>
                      <a:r>
                        <a:rPr lang="en-US" sz="1400" b="0" dirty="0">
                          <a:effectLst/>
                        </a:rPr>
                        <a:t>practical oriented subject</a:t>
                      </a:r>
                      <a:endParaRPr lang="en-IN" sz="1400" b="0" dirty="0">
                        <a:effectLst/>
                      </a:endParaRPr>
                    </a:p>
                    <a:p>
                      <a:pPr algn="ctr">
                        <a:lnSpc>
                          <a:spcPct val="107000"/>
                        </a:lnSpc>
                        <a:spcAft>
                          <a:spcPts val="0"/>
                        </a:spcAft>
                      </a:pPr>
                      <a:r>
                        <a:rPr lang="en-US" sz="1400" b="0" dirty="0">
                          <a:effectLst/>
                        </a:rPr>
                        <a:t> </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1400">
                          <a:effectLst/>
                        </a:rPr>
                        <a:t> </a:t>
                      </a:r>
                      <a:endParaRPr lang="en-IN" sz="1400" b="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1400" dirty="0">
                          <a:effectLst/>
                        </a:rPr>
                        <a:t> </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c>
                  <a:txBody>
                    <a:bodyPr/>
                    <a:lstStyle/>
                    <a:p>
                      <a:pPr algn="ctr">
                        <a:lnSpc>
                          <a:spcPct val="107000"/>
                        </a:lnSpc>
                        <a:spcAft>
                          <a:spcPts val="0"/>
                        </a:spcAft>
                      </a:pPr>
                      <a:r>
                        <a:rPr lang="en-US" sz="1400" dirty="0">
                          <a:effectLst/>
                        </a:rPr>
                        <a:t> </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411" marR="58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tcPr>
                </a:tc>
              </a:tr>
            </a:tbl>
          </a:graphicData>
        </a:graphic>
      </p:graphicFrame>
      <p:sp>
        <p:nvSpPr>
          <p:cNvPr id="3" name="Slide Number Placeholder 2"/>
          <p:cNvSpPr>
            <a:spLocks noGrp="1"/>
          </p:cNvSpPr>
          <p:nvPr>
            <p:ph type="sldNum" sz="quarter" idx="12"/>
          </p:nvPr>
        </p:nvSpPr>
        <p:spPr/>
        <p:txBody>
          <a:bodyPr/>
          <a:lstStyle/>
          <a:p>
            <a:fld id="{198ADFDE-5019-41B3-92F2-654A62372393}" type="slidenum">
              <a:rPr lang="en-IN" smtClean="0">
                <a:solidFill>
                  <a:srgbClr val="FF0000"/>
                </a:solidFill>
              </a:rPr>
              <a:t>44</a:t>
            </a:fld>
            <a:endParaRPr lang="en-IN" dirty="0">
              <a:solidFill>
                <a:srgbClr val="FF0000"/>
              </a:solidFill>
            </a:endParaRPr>
          </a:p>
        </p:txBody>
      </p:sp>
    </p:spTree>
    <p:extLst>
      <p:ext uri="{BB962C8B-B14F-4D97-AF65-F5344CB8AC3E}">
        <p14:creationId xmlns:p14="http://schemas.microsoft.com/office/powerpoint/2010/main" val="4748323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92428" y="386366"/>
            <a:ext cx="8229600" cy="4316374"/>
          </a:xfrm>
          <a:prstGeom prst="rect">
            <a:avLst/>
          </a:prstGeom>
        </p:spPr>
        <p:txBody>
          <a:bodyPr wrap="square">
            <a:spAutoFit/>
          </a:bodyPr>
          <a:lstStyle/>
          <a:p>
            <a:pPr algn="ctr">
              <a:lnSpc>
                <a:spcPct val="107000"/>
              </a:lnSpc>
              <a:spcAft>
                <a:spcPts val="800"/>
              </a:spcAft>
            </a:pPr>
            <a:r>
              <a:rPr lang="en-US" sz="26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Future Plan</a:t>
            </a:r>
          </a:p>
          <a:p>
            <a:pPr marL="342900" marR="0" lvl="0" indent="-342900">
              <a:lnSpc>
                <a:spcPct val="200000"/>
              </a:lnSpc>
              <a:spcBef>
                <a:spcPts val="0"/>
              </a:spcBef>
              <a:spcAft>
                <a:spcPts val="0"/>
              </a:spcAft>
              <a:buFont typeface="Wingdings" panose="05000000000000000000" pitchFamily="2" charset="2"/>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 </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organize State or </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National </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level seminar</a:t>
            </a:r>
          </a:p>
          <a:p>
            <a:pPr marL="342900" marR="0" lvl="0" indent="-342900">
              <a:spcBef>
                <a:spcPts val="0"/>
              </a:spcBef>
              <a:spcAft>
                <a:spcPts val="0"/>
              </a:spcAft>
              <a:buFont typeface="Wingdings" panose="05000000000000000000" pitchFamily="2" charset="2"/>
              <a:buChar char=""/>
            </a:pP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 organize workshop for T.Y. B.Com college students on current topic</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Wingdings" panose="05000000000000000000" pitchFamily="2" charset="2"/>
              <a:buChar char=""/>
            </a:pP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 introduce certificate course in ‘Statistics for economics’</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Wingdings" panose="05000000000000000000" pitchFamily="2" charset="2"/>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 encourage department-industry collaborative </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projects. </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Wingdings" panose="05000000000000000000" pitchFamily="2" charset="2"/>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 establish financial literacy </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club. </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98ADFDE-5019-41B3-92F2-654A62372393}" type="slidenum">
              <a:rPr lang="en-IN" smtClean="0"/>
              <a:t>45</a:t>
            </a:fld>
            <a:endParaRPr lang="en-IN"/>
          </a:p>
        </p:txBody>
      </p:sp>
    </p:spTree>
    <p:extLst>
      <p:ext uri="{BB962C8B-B14F-4D97-AF65-F5344CB8AC3E}">
        <p14:creationId xmlns:p14="http://schemas.microsoft.com/office/powerpoint/2010/main" val="28091825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219718" y="2627290"/>
            <a:ext cx="2846231" cy="816827"/>
          </a:xfrm>
          <a:prstGeom prst="rect">
            <a:avLst/>
          </a:prstGeom>
        </p:spPr>
        <p:txBody>
          <a:bodyPr wrap="square">
            <a:spAutoFit/>
          </a:bodyPr>
          <a:lstStyle/>
          <a:p>
            <a:pPr>
              <a:lnSpc>
                <a:spcPct val="107000"/>
              </a:lnSpc>
              <a:spcAft>
                <a:spcPts val="800"/>
              </a:spcAft>
            </a:pPr>
            <a:r>
              <a:rPr lang="en-US" sz="4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Thank You </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98ADFDE-5019-41B3-92F2-654A62372393}" type="slidenum">
              <a:rPr lang="en-IN" smtClean="0"/>
              <a:t>46</a:t>
            </a:fld>
            <a:endParaRPr lang="en-IN"/>
          </a:p>
        </p:txBody>
      </p:sp>
    </p:spTree>
    <p:extLst>
      <p:ext uri="{BB962C8B-B14F-4D97-AF65-F5344CB8AC3E}">
        <p14:creationId xmlns:p14="http://schemas.microsoft.com/office/powerpoint/2010/main" val="37024697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074005" y="708338"/>
            <a:ext cx="6447501" cy="605307"/>
          </a:xfrm>
        </p:spPr>
        <p:txBody>
          <a:bodyPr>
            <a:norm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List of Non Grant &amp; CHB Faculty:</a:t>
            </a:r>
            <a:endParaRPr lang="en-IN"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21376888"/>
              </p:ext>
            </p:extLst>
          </p:nvPr>
        </p:nvGraphicFramePr>
        <p:xfrm>
          <a:off x="463640" y="1609860"/>
          <a:ext cx="8113978" cy="3142443"/>
        </p:xfrm>
        <a:graphic>
          <a:graphicData uri="http://schemas.openxmlformats.org/drawingml/2006/table">
            <a:tbl>
              <a:tblPr firstRow="1" firstCol="1" bandRow="1">
                <a:tableStyleId>{16D9F66E-5EB9-4882-86FB-DCBF35E3C3E4}</a:tableStyleId>
              </a:tblPr>
              <a:tblGrid>
                <a:gridCol w="607402">
                  <a:extLst>
                    <a:ext uri="{9D8B030D-6E8A-4147-A177-3AD203B41FA5}">
                      <a16:colId xmlns="" xmlns:a16="http://schemas.microsoft.com/office/drawing/2014/main" val="20000"/>
                    </a:ext>
                  </a:extLst>
                </a:gridCol>
                <a:gridCol w="2187313">
                  <a:extLst>
                    <a:ext uri="{9D8B030D-6E8A-4147-A177-3AD203B41FA5}">
                      <a16:colId xmlns="" xmlns:a16="http://schemas.microsoft.com/office/drawing/2014/main" val="20001"/>
                    </a:ext>
                  </a:extLst>
                </a:gridCol>
                <a:gridCol w="1133341">
                  <a:extLst>
                    <a:ext uri="{9D8B030D-6E8A-4147-A177-3AD203B41FA5}">
                      <a16:colId xmlns="" xmlns:a16="http://schemas.microsoft.com/office/drawing/2014/main" val="20002"/>
                    </a:ext>
                  </a:extLst>
                </a:gridCol>
                <a:gridCol w="1068946">
                  <a:extLst>
                    <a:ext uri="{9D8B030D-6E8A-4147-A177-3AD203B41FA5}">
                      <a16:colId xmlns="" xmlns:a16="http://schemas.microsoft.com/office/drawing/2014/main" val="20003"/>
                    </a:ext>
                  </a:extLst>
                </a:gridCol>
                <a:gridCol w="2077800">
                  <a:extLst>
                    <a:ext uri="{9D8B030D-6E8A-4147-A177-3AD203B41FA5}">
                      <a16:colId xmlns="" xmlns:a16="http://schemas.microsoft.com/office/drawing/2014/main" val="20004"/>
                    </a:ext>
                  </a:extLst>
                </a:gridCol>
                <a:gridCol w="1039176">
                  <a:extLst>
                    <a:ext uri="{9D8B030D-6E8A-4147-A177-3AD203B41FA5}">
                      <a16:colId xmlns="" xmlns:a16="http://schemas.microsoft.com/office/drawing/2014/main" val="20005"/>
                    </a:ext>
                  </a:extLst>
                </a:gridCol>
              </a:tblGrid>
              <a:tr h="798786">
                <a:tc>
                  <a:txBody>
                    <a:bodyPr/>
                    <a:lstStyle/>
                    <a:p>
                      <a:pPr algn="ctr">
                        <a:lnSpc>
                          <a:spcPct val="150000"/>
                        </a:lnSpc>
                        <a:spcAft>
                          <a:spcPts val="0"/>
                        </a:spcAft>
                      </a:pPr>
                      <a:r>
                        <a:rPr lang="en-US" sz="1400" dirty="0">
                          <a:effectLst/>
                        </a:rPr>
                        <a:t>Sr. No.</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n-US" sz="1400" dirty="0">
                          <a:effectLst/>
                        </a:rPr>
                        <a:t>Name of the Teacher</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n-US" sz="1400" dirty="0">
                          <a:effectLst/>
                        </a:rPr>
                        <a:t>Designation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n-US" sz="1400" dirty="0">
                          <a:effectLst/>
                        </a:rPr>
                        <a:t>Status</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n-US" sz="1400" dirty="0">
                          <a:effectLst/>
                        </a:rPr>
                        <a:t>Qualification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n-US" sz="1200" dirty="0">
                          <a:effectLst/>
                        </a:rPr>
                        <a:t>Experience</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10000"/>
                  </a:ext>
                </a:extLst>
              </a:tr>
              <a:tr h="781219">
                <a:tc>
                  <a:txBody>
                    <a:bodyPr/>
                    <a:lstStyle/>
                    <a:p>
                      <a:pPr marL="0" lvl="0" indent="0" algn="ctr">
                        <a:lnSpc>
                          <a:spcPct val="150000"/>
                        </a:lnSpc>
                        <a:spcAft>
                          <a:spcPts val="0"/>
                        </a:spcAft>
                        <a:buFont typeface="+mj-lt"/>
                        <a:buNone/>
                      </a:pPr>
                      <a:r>
                        <a:rPr lang="en-US" sz="1400" dirty="0">
                          <a:effectLst/>
                        </a:rPr>
                        <a:t>1</a:t>
                      </a:r>
                      <a:r>
                        <a:rPr lang="en-US" sz="1400" dirty="0" smtClean="0">
                          <a:effectLst/>
                        </a:rPr>
                        <a:t>.</a:t>
                      </a:r>
                      <a:r>
                        <a:rPr lang="en-US" sz="1400" baseline="0" dirty="0" smtClean="0">
                          <a:effectLst/>
                        </a:rPr>
                        <a:t>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0000"/>
                        </a:lnSpc>
                        <a:spcAft>
                          <a:spcPts val="0"/>
                        </a:spcAft>
                      </a:pPr>
                      <a:r>
                        <a:rPr lang="en-US" sz="1400" dirty="0">
                          <a:effectLst/>
                        </a:rPr>
                        <a:t>Prof.</a:t>
                      </a:r>
                      <a:r>
                        <a:rPr lang="en-US" sz="1400" baseline="0" dirty="0">
                          <a:effectLst/>
                        </a:rPr>
                        <a:t> </a:t>
                      </a:r>
                      <a:r>
                        <a:rPr lang="en-US" sz="1400" dirty="0">
                          <a:effectLst/>
                        </a:rPr>
                        <a:t>Bhavana Gangurde</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0000"/>
                        </a:lnSpc>
                        <a:spcAft>
                          <a:spcPts val="0"/>
                        </a:spcAft>
                      </a:pPr>
                      <a:r>
                        <a:rPr lang="en-US" sz="1400" dirty="0">
                          <a:effectLst/>
                        </a:rPr>
                        <a:t>Assistant Professor</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0000"/>
                        </a:lnSpc>
                        <a:spcAft>
                          <a:spcPts val="0"/>
                        </a:spcAft>
                      </a:pPr>
                      <a:r>
                        <a:rPr lang="en-US" sz="1400" dirty="0">
                          <a:effectLst/>
                        </a:rPr>
                        <a:t>Non Grant</a:t>
                      </a:r>
                      <a:endParaRPr lang="en-IN" sz="1400" dirty="0">
                        <a:effectLst/>
                      </a:endParaRPr>
                    </a:p>
                    <a:p>
                      <a:pPr>
                        <a:lnSpc>
                          <a:spcPct val="100000"/>
                        </a:lnSpc>
                        <a:spcAft>
                          <a:spcPts val="0"/>
                        </a:spcAft>
                      </a:pPr>
                      <a:r>
                        <a:rPr lang="en-US" sz="1400" dirty="0">
                          <a:effectLst/>
                        </a:rPr>
                        <a:t>Full Time</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0000"/>
                        </a:lnSpc>
                        <a:spcAft>
                          <a:spcPts val="0"/>
                        </a:spcAft>
                      </a:pPr>
                      <a:r>
                        <a:rPr lang="en-US" sz="1400" dirty="0">
                          <a:effectLst/>
                        </a:rPr>
                        <a:t>M. A. </a:t>
                      </a:r>
                      <a:r>
                        <a:rPr lang="en-US" sz="1400" dirty="0" smtClean="0">
                          <a:effectLst/>
                        </a:rPr>
                        <a:t>(Eco) SET</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n-US" sz="1400" dirty="0">
                          <a:effectLst/>
                        </a:rPr>
                        <a:t> </a:t>
                      </a:r>
                      <a:r>
                        <a:rPr lang="en-US" sz="1400" dirty="0" smtClean="0">
                          <a:effectLst/>
                        </a:rPr>
                        <a:t>04</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2"/>
                  </a:ext>
                </a:extLst>
              </a:tr>
              <a:tr h="781219">
                <a:tc>
                  <a:txBody>
                    <a:bodyPr/>
                    <a:lstStyle/>
                    <a:p>
                      <a:pPr marL="0" lvl="0" indent="0" algn="ctr">
                        <a:lnSpc>
                          <a:spcPct val="150000"/>
                        </a:lnSpc>
                        <a:spcAft>
                          <a:spcPts val="0"/>
                        </a:spcAft>
                        <a:buFont typeface="+mj-lt"/>
                        <a:buNone/>
                      </a:pPr>
                      <a:r>
                        <a:rPr lang="en-US" sz="1400" dirty="0">
                          <a:effectLst/>
                        </a:rPr>
                        <a:t>2</a:t>
                      </a:r>
                      <a:r>
                        <a:rPr lang="en-US" sz="1400" dirty="0" smtClean="0">
                          <a:effectLst/>
                        </a:rPr>
                        <a:t>.</a:t>
                      </a:r>
                      <a:r>
                        <a:rPr lang="en-US" sz="1400" baseline="0" dirty="0" smtClean="0">
                          <a:effectLst/>
                        </a:rPr>
                        <a:t>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0000"/>
                        </a:lnSpc>
                        <a:spcAft>
                          <a:spcPts val="0"/>
                        </a:spcAft>
                      </a:pPr>
                      <a:r>
                        <a:rPr lang="en-US" sz="1400" dirty="0">
                          <a:effectLst/>
                        </a:rPr>
                        <a:t>Prof. </a:t>
                      </a:r>
                      <a:r>
                        <a:rPr lang="en-US" sz="1400" dirty="0" smtClean="0">
                          <a:effectLst/>
                        </a:rPr>
                        <a:t>Krishna. </a:t>
                      </a:r>
                      <a:r>
                        <a:rPr lang="en-US" sz="1400" dirty="0">
                          <a:effectLst/>
                        </a:rPr>
                        <a:t>P. Sangle</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0000"/>
                        </a:lnSpc>
                        <a:spcAft>
                          <a:spcPts val="0"/>
                        </a:spcAft>
                      </a:pPr>
                      <a:r>
                        <a:rPr lang="en-US" sz="1400" dirty="0">
                          <a:effectLst/>
                        </a:rPr>
                        <a:t>Assistant Professor</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0000"/>
                        </a:lnSpc>
                        <a:spcAft>
                          <a:spcPts val="0"/>
                        </a:spcAft>
                      </a:pPr>
                      <a:r>
                        <a:rPr lang="en-US" sz="1400" dirty="0">
                          <a:effectLst/>
                        </a:rPr>
                        <a:t>Grant in Aid CHB</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0000"/>
                        </a:lnSpc>
                        <a:spcAft>
                          <a:spcPts val="0"/>
                        </a:spcAft>
                      </a:pPr>
                      <a:r>
                        <a:rPr lang="en-US" sz="1400" dirty="0">
                          <a:effectLst/>
                        </a:rPr>
                        <a:t>M.A. </a:t>
                      </a:r>
                      <a:r>
                        <a:rPr lang="en-US" sz="1400" dirty="0" smtClean="0">
                          <a:effectLst/>
                        </a:rPr>
                        <a:t> (Eco) B.Ed</a:t>
                      </a:r>
                      <a:r>
                        <a:rPr lang="en-US" sz="1400" dirty="0">
                          <a:effectLst/>
                        </a:rPr>
                        <a:t>. SET</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n-US" sz="1400" dirty="0">
                          <a:effectLst/>
                        </a:rPr>
                        <a:t> </a:t>
                      </a:r>
                      <a:r>
                        <a:rPr lang="en-US" sz="1400" dirty="0" smtClean="0">
                          <a:effectLst/>
                        </a:rPr>
                        <a:t>07</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5"/>
                  </a:ext>
                </a:extLst>
              </a:tr>
              <a:tr h="781219">
                <a:tc>
                  <a:txBody>
                    <a:bodyPr/>
                    <a:lstStyle/>
                    <a:p>
                      <a:pPr marL="0" lvl="0" indent="0" algn="ctr">
                        <a:lnSpc>
                          <a:spcPct val="150000"/>
                        </a:lnSpc>
                        <a:spcAft>
                          <a:spcPts val="0"/>
                        </a:spcAft>
                        <a:buFont typeface="+mj-lt"/>
                        <a:buNone/>
                      </a:pPr>
                      <a:r>
                        <a:rPr lang="en-US" sz="1400" dirty="0">
                          <a:effectLst/>
                        </a:rPr>
                        <a:t>3</a:t>
                      </a:r>
                      <a:r>
                        <a:rPr lang="en-US" sz="1400" dirty="0" smtClean="0">
                          <a:effectLst/>
                        </a:rPr>
                        <a:t>. </a:t>
                      </a:r>
                      <a:r>
                        <a:rPr lang="en-US" sz="1400" dirty="0">
                          <a:effectLst/>
                        </a:rPr>
                        <a:t>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0000"/>
                        </a:lnSpc>
                        <a:spcAft>
                          <a:spcPts val="0"/>
                        </a:spcAft>
                      </a:pPr>
                      <a:r>
                        <a:rPr lang="en-US" sz="1400" dirty="0" smtClean="0">
                          <a:effectLst/>
                        </a:rPr>
                        <a:t>Ms.</a:t>
                      </a:r>
                      <a:r>
                        <a:rPr lang="en-US" sz="1400" baseline="0" dirty="0" smtClean="0">
                          <a:effectLst/>
                        </a:rPr>
                        <a:t> </a:t>
                      </a:r>
                      <a:r>
                        <a:rPr lang="en-US" sz="1400" dirty="0" smtClean="0">
                          <a:effectLst/>
                        </a:rPr>
                        <a:t>Elizabeth </a:t>
                      </a:r>
                      <a:r>
                        <a:rPr lang="en-US" sz="1400" dirty="0">
                          <a:effectLst/>
                        </a:rPr>
                        <a:t>Oommen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0000"/>
                        </a:lnSpc>
                        <a:spcAft>
                          <a:spcPts val="0"/>
                        </a:spcAft>
                      </a:pPr>
                      <a:r>
                        <a:rPr lang="en-US" sz="1400">
                          <a:effectLst/>
                        </a:rPr>
                        <a:t>Assitant Professor</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0000"/>
                        </a:lnSpc>
                        <a:spcAft>
                          <a:spcPts val="0"/>
                        </a:spcAft>
                      </a:pPr>
                      <a:r>
                        <a:rPr lang="en-US" sz="1400" dirty="0">
                          <a:effectLst/>
                        </a:rPr>
                        <a:t>Grant in Aid CHB</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0000"/>
                        </a:lnSpc>
                        <a:spcAft>
                          <a:spcPts val="0"/>
                        </a:spcAft>
                      </a:pPr>
                      <a:r>
                        <a:rPr lang="en-US" sz="1400" dirty="0">
                          <a:effectLst/>
                        </a:rPr>
                        <a:t>M.A. </a:t>
                      </a:r>
                      <a:r>
                        <a:rPr lang="en-US" sz="1400" dirty="0" smtClean="0">
                          <a:effectLst/>
                        </a:rPr>
                        <a:t>(Eco) SET</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n-US" sz="1400" dirty="0" smtClean="0">
                          <a:effectLst/>
                        </a:rPr>
                        <a:t>01</a:t>
                      </a:r>
                      <a:r>
                        <a:rPr lang="en-US" sz="1400" dirty="0">
                          <a:effectLst/>
                        </a:rPr>
                        <a:t>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fld id="{198ADFDE-5019-41B3-92F2-654A62372393}" type="slidenum">
              <a:rPr lang="en-IN" smtClean="0"/>
              <a:t>5</a:t>
            </a:fld>
            <a:endParaRPr lang="en-IN"/>
          </a:p>
        </p:txBody>
      </p:sp>
    </p:spTree>
    <p:extLst>
      <p:ext uri="{BB962C8B-B14F-4D97-AF65-F5344CB8AC3E}">
        <p14:creationId xmlns:p14="http://schemas.microsoft.com/office/powerpoint/2010/main" val="18149285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540913" y="412125"/>
            <a:ext cx="7727324" cy="476518"/>
          </a:xfrm>
        </p:spPr>
        <p:txBody>
          <a:bodyPr>
            <a:normAutofit fontScale="90000"/>
          </a:bodyPr>
          <a:lstStyle/>
          <a:p>
            <a:pPr algn="ctr"/>
            <a:r>
              <a:rPr lang="en-US" sz="2400" b="1" dirty="0">
                <a:solidFill>
                  <a:srgbClr val="FF0000"/>
                </a:solidFill>
                <a:latin typeface="Times New Roman" panose="02020603050405020304" pitchFamily="18" charset="0"/>
                <a:cs typeface="Times New Roman" panose="02020603050405020304" pitchFamily="18" charset="0"/>
              </a:rPr>
              <a:t>List of </a:t>
            </a:r>
            <a:r>
              <a:rPr lang="en-US" sz="2400" b="1" dirty="0" smtClean="0">
                <a:solidFill>
                  <a:srgbClr val="FF0000"/>
                </a:solidFill>
                <a:latin typeface="Times New Roman" panose="02020603050405020304" pitchFamily="18" charset="0"/>
                <a:cs typeface="Times New Roman" panose="02020603050405020304" pitchFamily="18" charset="0"/>
              </a:rPr>
              <a:t>Contributory Faculty (belongs to other Department)</a:t>
            </a:r>
            <a:endParaRPr lang="en-IN"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75946905"/>
              </p:ext>
            </p:extLst>
          </p:nvPr>
        </p:nvGraphicFramePr>
        <p:xfrm>
          <a:off x="540914" y="888646"/>
          <a:ext cx="7868989" cy="4020151"/>
        </p:xfrm>
        <a:graphic>
          <a:graphicData uri="http://schemas.openxmlformats.org/drawingml/2006/table">
            <a:tbl>
              <a:tblPr firstRow="1" firstCol="1" bandRow="1">
                <a:tableStyleId>{7DF18680-E054-41AD-8BC1-D1AEF772440D}</a:tableStyleId>
              </a:tblPr>
              <a:tblGrid>
                <a:gridCol w="753463"/>
                <a:gridCol w="2020226"/>
                <a:gridCol w="1330336"/>
                <a:gridCol w="1446494"/>
                <a:gridCol w="1223593"/>
                <a:gridCol w="1094877"/>
              </a:tblGrid>
              <a:tr h="487481">
                <a:tc>
                  <a:txBody>
                    <a:bodyPr/>
                    <a:lstStyle/>
                    <a:p>
                      <a:pPr algn="ctr">
                        <a:lnSpc>
                          <a:spcPct val="200000"/>
                        </a:lnSpc>
                        <a:spcAft>
                          <a:spcPts val="800"/>
                        </a:spcAft>
                      </a:pPr>
                      <a:r>
                        <a:rPr lang="en-US" sz="1400" dirty="0">
                          <a:effectLst/>
                        </a:rPr>
                        <a:t>Sr. No.</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nchor="ctr"/>
                </a:tc>
                <a:tc>
                  <a:txBody>
                    <a:bodyPr/>
                    <a:lstStyle/>
                    <a:p>
                      <a:pPr algn="ctr">
                        <a:lnSpc>
                          <a:spcPct val="200000"/>
                        </a:lnSpc>
                        <a:spcAft>
                          <a:spcPts val="800"/>
                        </a:spcAft>
                      </a:pPr>
                      <a:r>
                        <a:rPr lang="en-US" sz="1400" dirty="0">
                          <a:effectLst/>
                        </a:rPr>
                        <a:t>Name of the Teacher</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nchor="ctr"/>
                </a:tc>
                <a:tc>
                  <a:txBody>
                    <a:bodyPr/>
                    <a:lstStyle/>
                    <a:p>
                      <a:pPr algn="ctr">
                        <a:lnSpc>
                          <a:spcPct val="200000"/>
                        </a:lnSpc>
                        <a:spcAft>
                          <a:spcPts val="800"/>
                        </a:spcAft>
                      </a:pPr>
                      <a:r>
                        <a:rPr lang="en-US" sz="1400" dirty="0">
                          <a:effectLst/>
                        </a:rPr>
                        <a:t>Designation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nchor="ctr"/>
                </a:tc>
                <a:tc>
                  <a:txBody>
                    <a:bodyPr/>
                    <a:lstStyle/>
                    <a:p>
                      <a:pPr algn="ctr">
                        <a:lnSpc>
                          <a:spcPct val="200000"/>
                        </a:lnSpc>
                        <a:spcAft>
                          <a:spcPts val="800"/>
                        </a:spcAft>
                      </a:pPr>
                      <a:r>
                        <a:rPr lang="en-US" sz="1400" dirty="0">
                          <a:effectLst/>
                        </a:rPr>
                        <a:t>Status</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nchor="ctr"/>
                </a:tc>
                <a:tc>
                  <a:txBody>
                    <a:bodyPr/>
                    <a:lstStyle/>
                    <a:p>
                      <a:pPr algn="ctr">
                        <a:lnSpc>
                          <a:spcPct val="200000"/>
                        </a:lnSpc>
                        <a:spcAft>
                          <a:spcPts val="800"/>
                        </a:spcAft>
                      </a:pPr>
                      <a:r>
                        <a:rPr lang="en-US" sz="1400" dirty="0">
                          <a:effectLst/>
                        </a:rPr>
                        <a:t>Qualification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nchor="ctr"/>
                </a:tc>
                <a:tc>
                  <a:txBody>
                    <a:bodyPr/>
                    <a:lstStyle/>
                    <a:p>
                      <a:pPr algn="ctr">
                        <a:lnSpc>
                          <a:spcPct val="200000"/>
                        </a:lnSpc>
                        <a:spcAft>
                          <a:spcPts val="800"/>
                        </a:spcAft>
                      </a:pPr>
                      <a:r>
                        <a:rPr lang="en-US" sz="1400" dirty="0">
                          <a:effectLst/>
                        </a:rPr>
                        <a:t>Experience</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nchor="ctr"/>
                </a:tc>
              </a:tr>
              <a:tr h="503483">
                <a:tc>
                  <a:txBody>
                    <a:bodyPr/>
                    <a:lstStyle/>
                    <a:p>
                      <a:pPr marL="0" lvl="0" indent="0" algn="ctr">
                        <a:lnSpc>
                          <a:spcPct val="107000"/>
                        </a:lnSpc>
                        <a:spcAft>
                          <a:spcPts val="0"/>
                        </a:spcAft>
                        <a:buFont typeface="+mj-lt"/>
                        <a:buNone/>
                      </a:pPr>
                      <a:r>
                        <a:rPr lang="en-US" sz="1400" dirty="0" smtClean="0">
                          <a:effectLst/>
                        </a:rPr>
                        <a:t>1) </a:t>
                      </a:r>
                      <a:endParaRPr lang="en-IN"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nchor="ctr"/>
                </a:tc>
                <a:tc>
                  <a:txBody>
                    <a:bodyPr/>
                    <a:lstStyle/>
                    <a:p>
                      <a:pPr>
                        <a:lnSpc>
                          <a:spcPct val="107000"/>
                        </a:lnSpc>
                        <a:spcAft>
                          <a:spcPts val="0"/>
                        </a:spcAft>
                      </a:pPr>
                      <a:r>
                        <a:rPr lang="en-US" sz="1400" dirty="0">
                          <a:effectLst/>
                        </a:rPr>
                        <a:t>Prof. Dr. Suvarna Kadam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a:effectLst/>
                        </a:rPr>
                        <a:t>Professor</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a:effectLst/>
                        </a:rPr>
                        <a:t>Grant in aid </a:t>
                      </a:r>
                      <a:endParaRPr lang="en-IN" sz="1400">
                        <a:effectLst/>
                      </a:endParaRPr>
                    </a:p>
                    <a:p>
                      <a:pPr>
                        <a:lnSpc>
                          <a:spcPct val="107000"/>
                        </a:lnSpc>
                        <a:spcAft>
                          <a:spcPts val="0"/>
                        </a:spcAft>
                      </a:pPr>
                      <a:r>
                        <a:rPr lang="en-US" sz="1400">
                          <a:effectLst/>
                        </a:rPr>
                        <a:t>Full Time</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a:effectLst/>
                        </a:rPr>
                        <a:t>M.A. SET, NET, Ph.D.</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gn="ctr">
                        <a:lnSpc>
                          <a:spcPct val="107000"/>
                        </a:lnSpc>
                        <a:spcAft>
                          <a:spcPts val="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25</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r>
              <a:tr h="503483">
                <a:tc>
                  <a:txBody>
                    <a:bodyPr/>
                    <a:lstStyle/>
                    <a:p>
                      <a:pPr marL="0" indent="0" algn="ctr">
                        <a:lnSpc>
                          <a:spcPct val="107000"/>
                        </a:lnSpc>
                        <a:spcAft>
                          <a:spcPts val="0"/>
                        </a:spcAft>
                        <a:buFont typeface="+mj-lt"/>
                        <a:buNone/>
                      </a:pPr>
                      <a:r>
                        <a:rPr lang="en-US" sz="1400" dirty="0" smtClean="0">
                          <a:effectLst/>
                        </a:rPr>
                        <a:t>2)</a:t>
                      </a:r>
                      <a:endParaRPr lang="en-IN"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dirty="0">
                          <a:effectLst/>
                        </a:rPr>
                        <a:t>Dr. Mrs. Sangeeta S. More</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dirty="0">
                          <a:effectLst/>
                        </a:rPr>
                        <a:t>Associate Professor</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a:effectLst/>
                        </a:rPr>
                        <a:t>Grant in Aid Full Time </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a:effectLst/>
                        </a:rPr>
                        <a:t>M.A. M. Phil Ph.D.</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gn="ctr">
                        <a:lnSpc>
                          <a:spcPct val="107000"/>
                        </a:lnSpc>
                        <a:spcAft>
                          <a:spcPts val="0"/>
                        </a:spcAft>
                      </a:pPr>
                      <a:r>
                        <a:rPr lang="en-US" sz="1400">
                          <a:effectLst/>
                        </a:rPr>
                        <a:t>27</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r>
              <a:tr h="503483">
                <a:tc>
                  <a:txBody>
                    <a:bodyPr/>
                    <a:lstStyle/>
                    <a:p>
                      <a:pPr marL="0" indent="0" algn="ctr">
                        <a:lnSpc>
                          <a:spcPct val="107000"/>
                        </a:lnSpc>
                        <a:spcAft>
                          <a:spcPts val="0"/>
                        </a:spcAft>
                        <a:buFont typeface="+mj-lt"/>
                        <a:buNone/>
                      </a:pPr>
                      <a:r>
                        <a:rPr lang="en-US" sz="1400" dirty="0" smtClean="0">
                          <a:effectLst/>
                        </a:rPr>
                        <a:t>3)</a:t>
                      </a:r>
                      <a:endParaRPr lang="en-IN"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a:effectLst/>
                        </a:rPr>
                        <a:t>Dr. Yogini Dixit</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dirty="0">
                          <a:effectLst/>
                        </a:rPr>
                        <a:t>Assistant Professor</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dirty="0">
                          <a:effectLst/>
                        </a:rPr>
                        <a:t>Non Grant Full Time</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a:effectLst/>
                        </a:rPr>
                        <a:t>M.A. Ph.D. </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gn="ctr">
                        <a:lnSpc>
                          <a:spcPct val="107000"/>
                        </a:lnSpc>
                        <a:spcAft>
                          <a:spcPts val="0"/>
                        </a:spcAft>
                      </a:pPr>
                      <a:r>
                        <a:rPr lang="en-US" sz="1400">
                          <a:effectLst/>
                        </a:rPr>
                        <a:t>10</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r>
              <a:tr h="503483">
                <a:tc>
                  <a:txBody>
                    <a:bodyPr/>
                    <a:lstStyle/>
                    <a:p>
                      <a:pPr marL="0" indent="0" algn="ctr">
                        <a:lnSpc>
                          <a:spcPct val="107000"/>
                        </a:lnSpc>
                        <a:spcAft>
                          <a:spcPts val="0"/>
                        </a:spcAft>
                        <a:buFont typeface="+mj-lt"/>
                        <a:buNone/>
                      </a:pPr>
                      <a:r>
                        <a:rPr lang="en-US" sz="1400" dirty="0" smtClean="0">
                          <a:effectLst/>
                        </a:rPr>
                        <a:t>4)</a:t>
                      </a:r>
                      <a:endParaRPr lang="en-IN"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a:effectLst/>
                        </a:rPr>
                        <a:t>Mr. Rajendra Shahane</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dirty="0">
                          <a:effectLst/>
                        </a:rPr>
                        <a:t>Assistant Professor</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dirty="0">
                          <a:effectLst/>
                        </a:rPr>
                        <a:t>Grant in Aid CHB</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dirty="0">
                          <a:effectLst/>
                        </a:rPr>
                        <a:t>M.A. Ph.D.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gn="ctr">
                        <a:lnSpc>
                          <a:spcPct val="107000"/>
                        </a:lnSpc>
                        <a:spcAft>
                          <a:spcPts val="0"/>
                        </a:spcAft>
                      </a:pPr>
                      <a:r>
                        <a:rPr lang="en-US" sz="1400">
                          <a:effectLst/>
                        </a:rPr>
                        <a:t>09</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r>
              <a:tr h="503483">
                <a:tc>
                  <a:txBody>
                    <a:bodyPr/>
                    <a:lstStyle/>
                    <a:p>
                      <a:pPr marL="0" indent="0" algn="ctr">
                        <a:lnSpc>
                          <a:spcPct val="107000"/>
                        </a:lnSpc>
                        <a:spcAft>
                          <a:spcPts val="0"/>
                        </a:spcAft>
                        <a:buFont typeface="+mj-lt"/>
                        <a:buNone/>
                      </a:pPr>
                      <a:r>
                        <a:rPr lang="en-US" sz="1400" dirty="0" smtClean="0">
                          <a:effectLst/>
                        </a:rPr>
                        <a:t>5)</a:t>
                      </a:r>
                      <a:endParaRPr lang="en-IN"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a:effectLst/>
                        </a:rPr>
                        <a:t>Mr. Manish Ugale</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dirty="0">
                          <a:effectLst/>
                        </a:rPr>
                        <a:t>Assistant Professor </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dirty="0">
                          <a:effectLst/>
                        </a:rPr>
                        <a:t>Grant in Aid CHB</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dirty="0" smtClean="0">
                          <a:effectLst/>
                        </a:rPr>
                        <a:t>M.Com.  </a:t>
                      </a:r>
                      <a:r>
                        <a:rPr lang="en-US" sz="1400" dirty="0">
                          <a:effectLst/>
                        </a:rPr>
                        <a:t>NET</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gn="ctr">
                        <a:lnSpc>
                          <a:spcPct val="107000"/>
                        </a:lnSpc>
                        <a:spcAft>
                          <a:spcPts val="0"/>
                        </a:spcAft>
                      </a:pPr>
                      <a:r>
                        <a:rPr lang="en-US" sz="1400">
                          <a:effectLst/>
                        </a:rPr>
                        <a:t>03</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r>
              <a:tr h="503483">
                <a:tc>
                  <a:txBody>
                    <a:bodyPr/>
                    <a:lstStyle/>
                    <a:p>
                      <a:pPr marL="0" lvl="0" indent="0" algn="ctr">
                        <a:lnSpc>
                          <a:spcPct val="107000"/>
                        </a:lnSpc>
                        <a:spcAft>
                          <a:spcPts val="0"/>
                        </a:spcAft>
                        <a:buFont typeface="+mj-lt"/>
                        <a:buNone/>
                      </a:pPr>
                      <a:r>
                        <a:rPr lang="en-US" sz="1400" dirty="0" smtClean="0">
                          <a:effectLst/>
                        </a:rPr>
                        <a:t>6)</a:t>
                      </a:r>
                      <a:endParaRPr lang="en-IN"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dirty="0" smtClean="0">
                          <a:effectLst/>
                        </a:rPr>
                        <a:t>Ms. </a:t>
                      </a:r>
                      <a:r>
                        <a:rPr lang="en-US" sz="1400" dirty="0">
                          <a:effectLst/>
                        </a:rPr>
                        <a:t>Rani Zankar</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a:effectLst/>
                        </a:rPr>
                        <a:t>Assistant Professor</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dirty="0">
                          <a:effectLst/>
                        </a:rPr>
                        <a:t>Non Grant Full Time</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dirty="0" smtClean="0">
                          <a:effectLst/>
                        </a:rPr>
                        <a:t>B.Com</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gn="ctr">
                        <a:lnSpc>
                          <a:spcPct val="107000"/>
                        </a:lnSpc>
                        <a:spcAft>
                          <a:spcPts val="0"/>
                        </a:spcAft>
                      </a:pPr>
                      <a:r>
                        <a:rPr lang="en-US" sz="1400" dirty="0">
                          <a:effectLst/>
                        </a:rPr>
                        <a:t>03</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r>
              <a:tr h="511772">
                <a:tc>
                  <a:txBody>
                    <a:bodyPr/>
                    <a:lstStyle/>
                    <a:p>
                      <a:pPr marL="0" lvl="0" indent="0" algn="ctr">
                        <a:lnSpc>
                          <a:spcPct val="107000"/>
                        </a:lnSpc>
                        <a:spcAft>
                          <a:spcPts val="0"/>
                        </a:spcAft>
                        <a:buFont typeface="+mj-lt"/>
                        <a:buNone/>
                      </a:pPr>
                      <a:r>
                        <a:rPr lang="en-US" sz="1400" dirty="0" smtClean="0">
                          <a:effectLst/>
                        </a:rPr>
                        <a:t>9)</a:t>
                      </a:r>
                      <a:endParaRPr lang="en-IN"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dirty="0">
                          <a:effectLst/>
                        </a:rPr>
                        <a:t>Mr. Santosh Boraste</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a:effectLst/>
                        </a:rPr>
                        <a:t>Assistant Professor </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a:effectLst/>
                        </a:rPr>
                        <a:t>Non Grant Full Time</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nSpc>
                          <a:spcPct val="107000"/>
                        </a:lnSpc>
                        <a:spcAft>
                          <a:spcPts val="0"/>
                        </a:spcAft>
                      </a:pPr>
                      <a:r>
                        <a:rPr lang="en-US" sz="1400" dirty="0" smtClean="0">
                          <a:effectLst/>
                        </a:rPr>
                        <a:t>M.Com. SET GDC&amp;A, DTL</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c>
                  <a:txBody>
                    <a:bodyPr/>
                    <a:lstStyle/>
                    <a:p>
                      <a:pPr algn="ctr">
                        <a:lnSpc>
                          <a:spcPct val="107000"/>
                        </a:lnSpc>
                        <a:spcAft>
                          <a:spcPts val="0"/>
                        </a:spcAft>
                      </a:pPr>
                      <a:r>
                        <a:rPr lang="en-US" sz="1400" dirty="0" smtClean="0">
                          <a:effectLst/>
                          <a:latin typeface="+mn-lt"/>
                          <a:ea typeface="+mn-ea"/>
                          <a:cs typeface="+mn-cs"/>
                        </a:rPr>
                        <a:t>08</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131" marR="46131" marT="8543" marB="0"/>
                </a:tc>
              </a:tr>
            </a:tbl>
          </a:graphicData>
        </a:graphic>
      </p:graphicFrame>
      <p:sp>
        <p:nvSpPr>
          <p:cNvPr id="3" name="Slide Number Placeholder 2"/>
          <p:cNvSpPr>
            <a:spLocks noGrp="1"/>
          </p:cNvSpPr>
          <p:nvPr>
            <p:ph type="sldNum" sz="quarter" idx="12"/>
          </p:nvPr>
        </p:nvSpPr>
        <p:spPr/>
        <p:txBody>
          <a:bodyPr/>
          <a:lstStyle/>
          <a:p>
            <a:fld id="{198ADFDE-5019-41B3-92F2-654A62372393}" type="slidenum">
              <a:rPr lang="en-IN" smtClean="0"/>
              <a:t>6</a:t>
            </a:fld>
            <a:endParaRPr lang="en-IN"/>
          </a:p>
        </p:txBody>
      </p:sp>
    </p:spTree>
    <p:extLst>
      <p:ext uri="{BB962C8B-B14F-4D97-AF65-F5344CB8AC3E}">
        <p14:creationId xmlns:p14="http://schemas.microsoft.com/office/powerpoint/2010/main" val="30305086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2"/>
          <p:cNvSpPr>
            <a:spLocks noGrp="1"/>
          </p:cNvSpPr>
          <p:nvPr>
            <p:ph type="title"/>
          </p:nvPr>
        </p:nvSpPr>
        <p:spPr>
          <a:xfrm>
            <a:off x="692944" y="283336"/>
            <a:ext cx="7886700" cy="643944"/>
          </a:xfrm>
        </p:spPr>
        <p:txBody>
          <a:bodyPr>
            <a:norm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List of Faculty members Transferred or retired:</a:t>
            </a:r>
            <a:endParaRPr lang="en-IN"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04541860"/>
              </p:ext>
            </p:extLst>
          </p:nvPr>
        </p:nvGraphicFramePr>
        <p:xfrm>
          <a:off x="692943" y="837130"/>
          <a:ext cx="7781357" cy="5212832"/>
        </p:xfrm>
        <a:graphic>
          <a:graphicData uri="http://schemas.openxmlformats.org/drawingml/2006/table">
            <a:tbl>
              <a:tblPr firstRow="1" firstCol="1" bandRow="1">
                <a:tableStyleId>{5C22544A-7EE6-4342-B048-85BDC9FD1C3A}</a:tableStyleId>
              </a:tblPr>
              <a:tblGrid>
                <a:gridCol w="930033"/>
                <a:gridCol w="2316013"/>
                <a:gridCol w="1442112"/>
                <a:gridCol w="1506013"/>
                <a:gridCol w="1587186"/>
              </a:tblGrid>
              <a:tr h="845196">
                <a:tc>
                  <a:txBody>
                    <a:bodyPr/>
                    <a:lstStyle/>
                    <a:p>
                      <a:pPr algn="ctr">
                        <a:lnSpc>
                          <a:spcPct val="107000"/>
                        </a:lnSpc>
                        <a:spcAft>
                          <a:spcPts val="800"/>
                        </a:spcAft>
                      </a:pPr>
                      <a:r>
                        <a:rPr lang="en-US" sz="1800" dirty="0">
                          <a:effectLst/>
                          <a:latin typeface="Times New Roman" panose="02020603050405020304" pitchFamily="18" charset="0"/>
                          <a:cs typeface="Times New Roman" panose="02020603050405020304" pitchFamily="18" charset="0"/>
                        </a:rPr>
                        <a:t>Sr. No.</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Name of Faculty</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Designation</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Year</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Status</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r>
              <a:tr h="623948">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1.  </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tc>
                <a:tc>
                  <a:txBody>
                    <a:bodyPr/>
                    <a:lstStyle/>
                    <a:p>
                      <a:pPr>
                        <a:lnSpc>
                          <a:spcPct val="107000"/>
                        </a:lnSpc>
                        <a:spcAft>
                          <a:spcPts val="800"/>
                        </a:spcAft>
                      </a:pPr>
                      <a:r>
                        <a:rPr lang="en-US" sz="1800" dirty="0">
                          <a:effectLst/>
                          <a:latin typeface="Times New Roman" panose="02020603050405020304" pitchFamily="18" charset="0"/>
                          <a:cs typeface="Times New Roman" panose="02020603050405020304" pitchFamily="18" charset="0"/>
                        </a:rPr>
                        <a:t>Dr. Sanjay M. </a:t>
                      </a:r>
                      <a:r>
                        <a:rPr lang="en-US" sz="1800" dirty="0" err="1" smtClean="0">
                          <a:effectLst/>
                          <a:latin typeface="Times New Roman" panose="02020603050405020304" pitchFamily="18" charset="0"/>
                          <a:cs typeface="Times New Roman" panose="02020603050405020304" pitchFamily="18" charset="0"/>
                        </a:rPr>
                        <a:t>Chapalgaonkar</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HOD, Banking &amp; Finance</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Sept. 2018</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Retired</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r>
              <a:tr h="623948">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2.  </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tc>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Dr. Sanjay N. Tupe</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gn="ctr">
                        <a:lnSpc>
                          <a:spcPct val="107000"/>
                        </a:lnSpc>
                        <a:spcAft>
                          <a:spcPts val="800"/>
                        </a:spcAft>
                      </a:pPr>
                      <a:r>
                        <a:rPr lang="en-US" sz="1800" dirty="0">
                          <a:effectLst/>
                          <a:latin typeface="Times New Roman" panose="02020603050405020304" pitchFamily="18" charset="0"/>
                          <a:cs typeface="Times New Roman" panose="02020603050405020304" pitchFamily="18" charset="0"/>
                        </a:rPr>
                        <a:t>HOD, Banking &amp; Finance</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 May 2023</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Retired</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r>
              <a:tr h="623948">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3.  </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tc>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Prof. S. V. Sindekar</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gn="ctr">
                        <a:lnSpc>
                          <a:spcPct val="107000"/>
                        </a:lnSpc>
                        <a:spcAft>
                          <a:spcPts val="800"/>
                        </a:spcAft>
                      </a:pPr>
                      <a:r>
                        <a:rPr lang="en-US" sz="1800" dirty="0">
                          <a:effectLst/>
                          <a:latin typeface="Times New Roman" panose="02020603050405020304" pitchFamily="18" charset="0"/>
                          <a:cs typeface="Times New Roman" panose="02020603050405020304" pitchFamily="18" charset="0"/>
                        </a:rPr>
                        <a:t>Assistant Professor</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 Jan 2022</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Retired</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r>
              <a:tr h="623948">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4. </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tc>
                <a:tc>
                  <a:txBody>
                    <a:bodyPr/>
                    <a:lstStyle/>
                    <a:p>
                      <a:pPr>
                        <a:lnSpc>
                          <a:spcPct val="107000"/>
                        </a:lnSpc>
                        <a:spcAft>
                          <a:spcPts val="800"/>
                        </a:spcAft>
                      </a:pPr>
                      <a:r>
                        <a:rPr lang="en-US" sz="1800" dirty="0">
                          <a:effectLst/>
                          <a:latin typeface="Times New Roman" panose="02020603050405020304" pitchFamily="18" charset="0"/>
                          <a:cs typeface="Times New Roman" panose="02020603050405020304" pitchFamily="18" charset="0"/>
                        </a:rPr>
                        <a:t>Dr. Vijaykumar Wawle</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gn="ctr">
                        <a:lnSpc>
                          <a:spcPct val="107000"/>
                        </a:lnSpc>
                        <a:spcAft>
                          <a:spcPts val="800"/>
                        </a:spcAft>
                      </a:pPr>
                      <a:r>
                        <a:rPr lang="en-US" sz="1800" dirty="0">
                          <a:effectLst/>
                          <a:latin typeface="Times New Roman" panose="02020603050405020304" pitchFamily="18" charset="0"/>
                          <a:cs typeface="Times New Roman" panose="02020603050405020304" pitchFamily="18" charset="0"/>
                        </a:rPr>
                        <a:t>HOD, Business Economics</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800" dirty="0">
                          <a:effectLst/>
                          <a:latin typeface="Times New Roman" panose="02020603050405020304" pitchFamily="18" charset="0"/>
                          <a:cs typeface="Times New Roman" panose="02020603050405020304" pitchFamily="18" charset="0"/>
                        </a:rPr>
                        <a:t> July 2021</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Transferred </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r>
              <a:tr h="623948">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5.</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tc>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Dr. Ashlesha Kulkarni</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Assistant Professor</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800" dirty="0">
                          <a:effectLst/>
                          <a:latin typeface="Times New Roman" panose="02020603050405020304" pitchFamily="18" charset="0"/>
                          <a:cs typeface="Times New Roman" panose="02020603050405020304" pitchFamily="18" charset="0"/>
                        </a:rPr>
                        <a:t> Nov. 2019</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Transferred</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r>
              <a:tr h="623948">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6. </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tc>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Dr. Bhagwat B. Gadekar</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Associate Professor</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800" dirty="0">
                          <a:effectLst/>
                          <a:latin typeface="Times New Roman" panose="02020603050405020304" pitchFamily="18" charset="0"/>
                          <a:cs typeface="Times New Roman" panose="02020603050405020304" pitchFamily="18" charset="0"/>
                        </a:rPr>
                        <a:t> Sept. 2023</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Transferred</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r>
              <a:tr h="623948">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7. </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tc>
                <a:tc>
                  <a:txBody>
                    <a:bodyPr/>
                    <a:lstStyle/>
                    <a:p>
                      <a:pPr>
                        <a:lnSpc>
                          <a:spcPct val="107000"/>
                        </a:lnSpc>
                        <a:spcAft>
                          <a:spcPts val="800"/>
                        </a:spcAft>
                      </a:pPr>
                      <a:r>
                        <a:rPr lang="en-US" sz="1800">
                          <a:effectLst/>
                          <a:latin typeface="Times New Roman" panose="02020603050405020304" pitchFamily="18" charset="0"/>
                          <a:cs typeface="Times New Roman" panose="02020603050405020304" pitchFamily="18" charset="0"/>
                        </a:rPr>
                        <a:t>Dr. Subhash Bhosale</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Assistant Professor</a:t>
                      </a:r>
                      <a:endParaRPr lang="en-IN"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Sept. 2021</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c>
                  <a:txBody>
                    <a:bodyPr/>
                    <a:lstStyle/>
                    <a:p>
                      <a:pPr>
                        <a:lnSpc>
                          <a:spcPct val="107000"/>
                        </a:lnSpc>
                        <a:spcAft>
                          <a:spcPts val="800"/>
                        </a:spcAft>
                      </a:pPr>
                      <a:r>
                        <a:rPr lang="en-US" sz="1800" dirty="0">
                          <a:effectLst/>
                          <a:latin typeface="Times New Roman" panose="02020603050405020304" pitchFamily="18" charset="0"/>
                          <a:cs typeface="Times New Roman" panose="02020603050405020304" pitchFamily="18" charset="0"/>
                        </a:rPr>
                        <a:t>Transferred</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72" marR="49472" marT="9161" marB="0" anchor="ctr"/>
                </a:tc>
              </a:tr>
            </a:tbl>
          </a:graphicData>
        </a:graphic>
      </p:graphicFrame>
      <p:sp>
        <p:nvSpPr>
          <p:cNvPr id="3" name="Slide Number Placeholder 2"/>
          <p:cNvSpPr>
            <a:spLocks noGrp="1"/>
          </p:cNvSpPr>
          <p:nvPr>
            <p:ph type="sldNum" sz="quarter" idx="12"/>
          </p:nvPr>
        </p:nvSpPr>
        <p:spPr/>
        <p:txBody>
          <a:bodyPr/>
          <a:lstStyle/>
          <a:p>
            <a:fld id="{198ADFDE-5019-41B3-92F2-654A62372393}" type="slidenum">
              <a:rPr lang="en-IN" smtClean="0"/>
              <a:t>7</a:t>
            </a:fld>
            <a:endParaRPr lang="en-IN"/>
          </a:p>
        </p:txBody>
      </p:sp>
    </p:spTree>
    <p:extLst>
      <p:ext uri="{BB962C8B-B14F-4D97-AF65-F5344CB8AC3E}">
        <p14:creationId xmlns:p14="http://schemas.microsoft.com/office/powerpoint/2010/main" val="26855733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1150883" y="296214"/>
            <a:ext cx="6858000" cy="51515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0000"/>
                </a:solidFill>
                <a:latin typeface="Times New Roman" panose="02020603050405020304" pitchFamily="18" charset="0"/>
                <a:cs typeface="Times New Roman" panose="02020603050405020304" pitchFamily="18" charset="0"/>
              </a:rPr>
              <a:t>Faculty Research &amp; </a:t>
            </a:r>
            <a:r>
              <a:rPr lang="en-US" sz="2400" b="1" dirty="0" smtClean="0">
                <a:solidFill>
                  <a:srgbClr val="FF0000"/>
                </a:solidFill>
                <a:latin typeface="Times New Roman" panose="02020603050405020304" pitchFamily="18" charset="0"/>
                <a:cs typeface="Times New Roman" panose="02020603050405020304" pitchFamily="18" charset="0"/>
              </a:rPr>
              <a:t>Development</a:t>
            </a:r>
          </a:p>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176530" y="927280"/>
            <a:ext cx="4687909" cy="400110"/>
          </a:xfrm>
          <a:prstGeom prst="rect">
            <a:avLst/>
          </a:prstGeom>
        </p:spPr>
        <p:txBody>
          <a:bodyPr wrap="square">
            <a:spAutoFit/>
          </a:bodyPr>
          <a:lstStyle/>
          <a:p>
            <a:pPr algn="ctr"/>
            <a:r>
              <a:rPr lang="en-IN" sz="2000" dirty="0">
                <a:solidFill>
                  <a:srgbClr val="002060"/>
                </a:solidFill>
              </a:rPr>
              <a:t>Seminars/ Conferences Attended </a:t>
            </a:r>
          </a:p>
        </p:txBody>
      </p:sp>
      <p:graphicFrame>
        <p:nvGraphicFramePr>
          <p:cNvPr id="8" name="Table 7"/>
          <p:cNvGraphicFramePr>
            <a:graphicFrameLocks noGrp="1"/>
          </p:cNvGraphicFramePr>
          <p:nvPr>
            <p:extLst>
              <p:ext uri="{D42A27DB-BD31-4B8C-83A1-F6EECF244321}">
                <p14:modId xmlns:p14="http://schemas.microsoft.com/office/powerpoint/2010/main" val="3750468213"/>
              </p:ext>
            </p:extLst>
          </p:nvPr>
        </p:nvGraphicFramePr>
        <p:xfrm>
          <a:off x="1300766" y="1674253"/>
          <a:ext cx="6201283" cy="2859522"/>
        </p:xfrm>
        <a:graphic>
          <a:graphicData uri="http://schemas.openxmlformats.org/drawingml/2006/table">
            <a:tbl>
              <a:tblPr firstRow="1" firstCol="1" bandRow="1">
                <a:tableStyleId>{7DF18680-E054-41AD-8BC1-D1AEF772440D}</a:tableStyleId>
              </a:tblPr>
              <a:tblGrid>
                <a:gridCol w="1215095"/>
                <a:gridCol w="2660707"/>
                <a:gridCol w="2325481"/>
              </a:tblGrid>
              <a:tr h="476587">
                <a:tc>
                  <a:txBody>
                    <a:bodyPr/>
                    <a:lstStyle/>
                    <a:p>
                      <a:pPr algn="ctr">
                        <a:lnSpc>
                          <a:spcPct val="107000"/>
                        </a:lnSpc>
                        <a:spcAft>
                          <a:spcPts val="0"/>
                        </a:spcAft>
                      </a:pPr>
                      <a:r>
                        <a:rPr lang="en-IN" sz="2000" dirty="0">
                          <a:effectLst/>
                        </a:rPr>
                        <a:t>Sr. No.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dirty="0">
                          <a:effectLst/>
                        </a:rPr>
                        <a:t>Particulars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rPr>
                        <a:t>Number</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6587">
                <a:tc>
                  <a:txBody>
                    <a:bodyPr/>
                    <a:lstStyle/>
                    <a:p>
                      <a:pPr marL="0" lvl="0" indent="0" algn="ctr">
                        <a:lnSpc>
                          <a:spcPct val="107000"/>
                        </a:lnSpc>
                        <a:spcAft>
                          <a:spcPts val="0"/>
                        </a:spcAft>
                        <a:buFont typeface="+mj-lt"/>
                        <a:buNone/>
                      </a:pPr>
                      <a:r>
                        <a:rPr lang="en-IN" sz="2000" dirty="0" smtClean="0">
                          <a:effectLst/>
                        </a:rPr>
                        <a:t>1. </a:t>
                      </a:r>
                      <a:r>
                        <a:rPr lang="en-IN" sz="2000" dirty="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2000" dirty="0">
                          <a:effectLst/>
                        </a:rPr>
                        <a:t>International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rPr>
                        <a:t>03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6587">
                <a:tc>
                  <a:txBody>
                    <a:bodyPr/>
                    <a:lstStyle/>
                    <a:p>
                      <a:pPr marL="0" lvl="0" indent="0" algn="ctr">
                        <a:lnSpc>
                          <a:spcPct val="107000"/>
                        </a:lnSpc>
                        <a:spcAft>
                          <a:spcPts val="0"/>
                        </a:spcAft>
                        <a:buFont typeface="+mj-lt"/>
                        <a:buNone/>
                      </a:pPr>
                      <a:r>
                        <a:rPr lang="en-US" sz="2000" dirty="0" smtClean="0">
                          <a:effectLst/>
                        </a:rPr>
                        <a:t>2.</a:t>
                      </a:r>
                      <a:r>
                        <a:rPr lang="en-US" sz="2000" baseline="0" dirty="0" smtClean="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2000" dirty="0">
                          <a:effectLst/>
                        </a:rPr>
                        <a:t>National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rPr>
                        <a:t>11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6587">
                <a:tc>
                  <a:txBody>
                    <a:bodyPr/>
                    <a:lstStyle/>
                    <a:p>
                      <a:pPr marL="0" lvl="0" indent="0" algn="ctr">
                        <a:lnSpc>
                          <a:spcPct val="107000"/>
                        </a:lnSpc>
                        <a:spcAft>
                          <a:spcPts val="0"/>
                        </a:spcAft>
                        <a:buFont typeface="+mj-lt"/>
                        <a:buNone/>
                      </a:pPr>
                      <a:r>
                        <a:rPr lang="en-US" sz="2000" dirty="0" smtClean="0">
                          <a:effectLst/>
                        </a:rPr>
                        <a:t>3.</a:t>
                      </a:r>
                      <a:r>
                        <a:rPr lang="en-US" sz="2000" baseline="0" dirty="0" smtClean="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2000" dirty="0">
                          <a:effectLst/>
                        </a:rPr>
                        <a:t>State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rPr>
                        <a:t>09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6587">
                <a:tc>
                  <a:txBody>
                    <a:bodyPr/>
                    <a:lstStyle/>
                    <a:p>
                      <a:pPr marL="0" lvl="0" indent="0" algn="ctr">
                        <a:lnSpc>
                          <a:spcPct val="107000"/>
                        </a:lnSpc>
                        <a:spcAft>
                          <a:spcPts val="0"/>
                        </a:spcAft>
                        <a:buFont typeface="+mj-lt"/>
                        <a:buNone/>
                      </a:pPr>
                      <a:r>
                        <a:rPr lang="en-IN" sz="2000" dirty="0" smtClean="0">
                          <a:effectLst/>
                        </a:rPr>
                        <a:t>4. </a:t>
                      </a:r>
                      <a:r>
                        <a:rPr lang="en-IN" sz="2000" dirty="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2000" dirty="0">
                          <a:effectLst/>
                        </a:rPr>
                        <a:t>Local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rPr>
                        <a:t>03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6587">
                <a:tc>
                  <a:txBody>
                    <a:bodyPr/>
                    <a:lstStyle/>
                    <a:p>
                      <a:pPr marL="457200" algn="ctr">
                        <a:lnSpc>
                          <a:spcPct val="107000"/>
                        </a:lnSpc>
                        <a:spcAft>
                          <a:spcPts val="0"/>
                        </a:spcAft>
                      </a:pPr>
                      <a:r>
                        <a:rPr lang="en-IN" sz="2000" dirty="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2000" dirty="0">
                          <a:effectLst/>
                        </a:rPr>
                        <a:t>Total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dirty="0">
                          <a:effectLst/>
                        </a:rPr>
                        <a:t>26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198ADFDE-5019-41B3-92F2-654A62372393}" type="slidenum">
              <a:rPr lang="en-IN" smtClean="0"/>
              <a:t>8</a:t>
            </a:fld>
            <a:endParaRPr lang="en-IN"/>
          </a:p>
        </p:txBody>
      </p:sp>
    </p:spTree>
    <p:extLst>
      <p:ext uri="{BB962C8B-B14F-4D97-AF65-F5344CB8AC3E}">
        <p14:creationId xmlns:p14="http://schemas.microsoft.com/office/powerpoint/2010/main" val="8848423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1150883" y="296214"/>
            <a:ext cx="6858000" cy="51515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0000"/>
                </a:solidFill>
                <a:latin typeface="Times New Roman" panose="02020603050405020304" pitchFamily="18" charset="0"/>
                <a:cs typeface="Times New Roman" panose="02020603050405020304" pitchFamily="18" charset="0"/>
              </a:rPr>
              <a:t>Faculty Research &amp; </a:t>
            </a:r>
            <a:r>
              <a:rPr lang="en-US" sz="2400" b="1" dirty="0" smtClean="0">
                <a:solidFill>
                  <a:srgbClr val="FF0000"/>
                </a:solidFill>
                <a:latin typeface="Times New Roman" panose="02020603050405020304" pitchFamily="18" charset="0"/>
                <a:cs typeface="Times New Roman" panose="02020603050405020304" pitchFamily="18" charset="0"/>
              </a:rPr>
              <a:t>Development</a:t>
            </a:r>
          </a:p>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176530" y="605307"/>
            <a:ext cx="4790940" cy="400110"/>
          </a:xfrm>
          <a:prstGeom prst="rect">
            <a:avLst/>
          </a:prstGeom>
        </p:spPr>
        <p:txBody>
          <a:bodyPr wrap="square">
            <a:spAutoFit/>
          </a:bodyPr>
          <a:lstStyle/>
          <a:p>
            <a:pPr algn="ctr"/>
            <a:r>
              <a:rPr lang="en-IN" sz="2000" dirty="0" smtClean="0">
                <a:solidFill>
                  <a:srgbClr val="002060"/>
                </a:solidFill>
              </a:rPr>
              <a:t>M.Phil. / Ph.D. Awarded Faculties  </a:t>
            </a:r>
            <a:endParaRPr lang="en-IN"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54049586"/>
              </p:ext>
            </p:extLst>
          </p:nvPr>
        </p:nvGraphicFramePr>
        <p:xfrm>
          <a:off x="1150883" y="1005418"/>
          <a:ext cx="6351167" cy="1660509"/>
        </p:xfrm>
        <a:graphic>
          <a:graphicData uri="http://schemas.openxmlformats.org/drawingml/2006/table">
            <a:tbl>
              <a:tblPr firstRow="1" firstCol="1" bandRow="1">
                <a:tableStyleId>{7DF18680-E054-41AD-8BC1-D1AEF772440D}</a:tableStyleId>
              </a:tblPr>
              <a:tblGrid>
                <a:gridCol w="1428486"/>
                <a:gridCol w="2626819"/>
                <a:gridCol w="2295862"/>
              </a:tblGrid>
              <a:tr h="553503">
                <a:tc>
                  <a:txBody>
                    <a:bodyPr/>
                    <a:lstStyle/>
                    <a:p>
                      <a:pPr algn="ctr">
                        <a:lnSpc>
                          <a:spcPct val="107000"/>
                        </a:lnSpc>
                        <a:spcAft>
                          <a:spcPts val="0"/>
                        </a:spcAft>
                      </a:pPr>
                      <a:r>
                        <a:rPr lang="en-IN" sz="2000" dirty="0">
                          <a:effectLst/>
                        </a:rPr>
                        <a:t>Sr. No.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dirty="0">
                          <a:effectLst/>
                        </a:rPr>
                        <a:t>Particulars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a:effectLst/>
                        </a:rPr>
                        <a:t>Number</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3503">
                <a:tc>
                  <a:txBody>
                    <a:bodyPr/>
                    <a:lstStyle/>
                    <a:p>
                      <a:pPr marL="0" lvl="0" indent="0" algn="ctr">
                        <a:lnSpc>
                          <a:spcPct val="107000"/>
                        </a:lnSpc>
                        <a:spcAft>
                          <a:spcPts val="0"/>
                        </a:spcAft>
                        <a:buFont typeface="+mj-lt"/>
                        <a:buNone/>
                      </a:pPr>
                      <a:r>
                        <a:rPr lang="en-IN" sz="2000" dirty="0" smtClean="0">
                          <a:effectLst/>
                        </a:rPr>
                        <a:t>1. </a:t>
                      </a:r>
                      <a:r>
                        <a:rPr lang="en-IN" sz="2000" dirty="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Ph.D. Awarded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dirty="0">
                          <a:effectLst/>
                        </a:rPr>
                        <a:t>03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3503">
                <a:tc>
                  <a:txBody>
                    <a:bodyPr/>
                    <a:lstStyle/>
                    <a:p>
                      <a:pPr marL="0" lvl="0" indent="0" algn="ctr">
                        <a:lnSpc>
                          <a:spcPct val="107000"/>
                        </a:lnSpc>
                        <a:spcAft>
                          <a:spcPts val="0"/>
                        </a:spcAft>
                        <a:buFont typeface="+mj-lt"/>
                        <a:buNone/>
                      </a:pPr>
                      <a:r>
                        <a:rPr lang="en-US" sz="2000" dirty="0" smtClean="0">
                          <a:effectLst/>
                        </a:rPr>
                        <a:t>2.</a:t>
                      </a:r>
                      <a:r>
                        <a:rPr lang="en-US" sz="2000" baseline="0" dirty="0" smtClean="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000" dirty="0" smtClean="0">
                          <a:effectLst/>
                          <a:latin typeface="+mn-lt"/>
                          <a:ea typeface="+mn-ea"/>
                          <a:cs typeface="+mn-cs"/>
                        </a:rPr>
                        <a:t>Ph.D.</a:t>
                      </a:r>
                      <a:r>
                        <a:rPr lang="en-US" sz="2000" baseline="0" dirty="0" smtClean="0">
                          <a:effectLst/>
                          <a:latin typeface="+mn-lt"/>
                          <a:ea typeface="+mn-ea"/>
                          <a:cs typeface="+mn-cs"/>
                        </a:rPr>
                        <a:t> ongoing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N" sz="2000" dirty="0" smtClean="0">
                          <a:effectLst/>
                        </a:rPr>
                        <a:t>03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198ADFDE-5019-41B3-92F2-654A62372393}" type="slidenum">
              <a:rPr lang="en-IN" smtClean="0"/>
              <a:t>9</a:t>
            </a:fld>
            <a:endParaRPr lang="en-IN"/>
          </a:p>
        </p:txBody>
      </p:sp>
      <p:pic>
        <p:nvPicPr>
          <p:cNvPr id="7" name="Picture 6" descr="C:\Users\NULL\Desktop\IMG-20240321-WA000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2140" y="2704562"/>
            <a:ext cx="3078051" cy="4050406"/>
          </a:xfrm>
          <a:prstGeom prst="rect">
            <a:avLst/>
          </a:prstGeom>
          <a:noFill/>
          <a:ln>
            <a:noFill/>
          </a:ln>
        </p:spPr>
      </p:pic>
      <p:pic>
        <p:nvPicPr>
          <p:cNvPr id="9" name="Picture 8" descr="C:\Users\NULL\Downloads\IMG-20240328-WA0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82" y="2704563"/>
            <a:ext cx="2819325" cy="4000366"/>
          </a:xfrm>
          <a:prstGeom prst="rect">
            <a:avLst/>
          </a:prstGeom>
          <a:noFill/>
          <a:ln>
            <a:noFill/>
          </a:ln>
        </p:spPr>
      </p:pic>
      <p:pic>
        <p:nvPicPr>
          <p:cNvPr id="10" name="Picture 9" descr="C:\Users\NULL\Downloads\tempFileForShare_20240329-10544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0192" y="2704562"/>
            <a:ext cx="2936383" cy="4050406"/>
          </a:xfrm>
          <a:prstGeom prst="rect">
            <a:avLst/>
          </a:prstGeom>
          <a:noFill/>
          <a:ln>
            <a:noFill/>
          </a:ln>
        </p:spPr>
      </p:pic>
    </p:spTree>
    <p:extLst>
      <p:ext uri="{BB962C8B-B14F-4D97-AF65-F5344CB8AC3E}">
        <p14:creationId xmlns:p14="http://schemas.microsoft.com/office/powerpoint/2010/main" val="317892721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7709</TotalTime>
  <Words>1869</Words>
  <Application>Microsoft Office PowerPoint</Application>
  <PresentationFormat>On-screen Show (4:3)</PresentationFormat>
  <Paragraphs>453</Paragraphs>
  <Slides>46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Algerian</vt:lpstr>
      <vt:lpstr>Arial</vt:lpstr>
      <vt:lpstr>Arial Black</vt:lpstr>
      <vt:lpstr>Calibri</vt:lpstr>
      <vt:lpstr>MS Shell Dlg 2</vt:lpstr>
      <vt:lpstr>Segoe UI Symbol</vt:lpstr>
      <vt:lpstr>Times New Roman</vt:lpstr>
      <vt:lpstr>Wingdings</vt:lpstr>
      <vt:lpstr>Wingdings 3</vt:lpstr>
      <vt:lpstr>Madison</vt:lpstr>
      <vt:lpstr>PowerPoint Presentation</vt:lpstr>
      <vt:lpstr>PowerPoint Presentation</vt:lpstr>
      <vt:lpstr>Workload Of Department (146 hrs):</vt:lpstr>
      <vt:lpstr>List of Permanent Faculties </vt:lpstr>
      <vt:lpstr>List of Non Grant &amp; CHB Faculty:</vt:lpstr>
      <vt:lpstr>List of Contributory Faculty (belongs to other Department)</vt:lpstr>
      <vt:lpstr>List of Faculty members Transferred or retired: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Guest Lecture on Importance of Land Records in Agricultural Finance</vt:lpstr>
      <vt:lpstr>PowerPoint Presentation</vt:lpstr>
      <vt:lpstr>Students discussion with dairy farmers</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Delivered Lecture on Voters Awareness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NULL</cp:lastModifiedBy>
  <cp:revision>160</cp:revision>
  <dcterms:created xsi:type="dcterms:W3CDTF">2024-02-22T08:31:47Z</dcterms:created>
  <dcterms:modified xsi:type="dcterms:W3CDTF">2024-05-04T03:40:49Z</dcterms:modified>
</cp:coreProperties>
</file>