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7" r:id="rId2"/>
    <p:sldId id="288" r:id="rId3"/>
    <p:sldId id="258" r:id="rId4"/>
    <p:sldId id="259" r:id="rId5"/>
    <p:sldId id="260" r:id="rId6"/>
    <p:sldId id="261" r:id="rId7"/>
    <p:sldId id="263" r:id="rId8"/>
    <p:sldId id="292" r:id="rId9"/>
    <p:sldId id="293" r:id="rId10"/>
    <p:sldId id="298" r:id="rId11"/>
    <p:sldId id="305" r:id="rId12"/>
    <p:sldId id="301" r:id="rId13"/>
    <p:sldId id="289" r:id="rId14"/>
    <p:sldId id="286" r:id="rId15"/>
    <p:sldId id="287" r:id="rId16"/>
    <p:sldId id="278" r:id="rId17"/>
    <p:sldId id="279" r:id="rId18"/>
    <p:sldId id="280" r:id="rId19"/>
    <p:sldId id="281" r:id="rId20"/>
    <p:sldId id="284" r:id="rId21"/>
    <p:sldId id="285" r:id="rId22"/>
    <p:sldId id="282" r:id="rId23"/>
    <p:sldId id="283" r:id="rId24"/>
    <p:sldId id="306" r:id="rId25"/>
    <p:sldId id="308" r:id="rId26"/>
    <p:sldId id="307" r:id="rId27"/>
    <p:sldId id="309" r:id="rId28"/>
    <p:sldId id="310" r:id="rId29"/>
    <p:sldId id="311" r:id="rId30"/>
    <p:sldId id="312" r:id="rId31"/>
    <p:sldId id="313" r:id="rId32"/>
    <p:sldId id="277" r:id="rId33"/>
  </p:sldIdLst>
  <p:sldSz cx="9144000" cy="6858000" type="screen4x3"/>
  <p:notesSz cx="9869488" cy="6735763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702" y="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cover dir="r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4648200"/>
            <a:ext cx="5822315" cy="417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2710" marR="5080" indent="-1350645">
              <a:lnSpc>
                <a:spcPct val="120000"/>
              </a:lnSpc>
              <a:spcBef>
                <a:spcPts val="100"/>
              </a:spcBef>
            </a:pP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838200" y="2667000"/>
            <a:ext cx="7848599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4800" dirty="0">
                <a:solidFill>
                  <a:schemeClr val="tx1"/>
                </a:solidFill>
              </a:rPr>
              <a:t>Department</a:t>
            </a:r>
            <a:r>
              <a:rPr sz="4800" spc="-45" dirty="0">
                <a:solidFill>
                  <a:schemeClr val="tx1"/>
                </a:solidFill>
              </a:rPr>
              <a:t> </a:t>
            </a:r>
            <a:r>
              <a:rPr sz="4800">
                <a:solidFill>
                  <a:schemeClr val="tx1"/>
                </a:solidFill>
              </a:rPr>
              <a:t>of</a:t>
            </a:r>
            <a:r>
              <a:rPr sz="4800" spc="-25">
                <a:solidFill>
                  <a:schemeClr val="tx1"/>
                </a:solidFill>
              </a:rPr>
              <a:t> </a:t>
            </a:r>
            <a:r>
              <a:rPr lang="en-US" sz="4800" spc="-10" dirty="0" smtClean="0">
                <a:solidFill>
                  <a:schemeClr val="tx1"/>
                </a:solidFill>
              </a:rPr>
              <a:t> </a:t>
            </a:r>
            <a:br>
              <a:rPr lang="en-US" sz="4800" spc="-10" dirty="0" smtClean="0">
                <a:solidFill>
                  <a:schemeClr val="tx1"/>
                </a:solidFill>
              </a:rPr>
            </a:br>
            <a:r>
              <a:rPr lang="en-US" sz="4800" spc="-10" dirty="0" smtClean="0">
                <a:solidFill>
                  <a:schemeClr val="tx1"/>
                </a:solidFill>
              </a:rPr>
              <a:t>Physical Education and Sports </a:t>
            </a:r>
            <a:endParaRPr sz="4800">
              <a:solidFill>
                <a:schemeClr val="tx1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4572000" cy="789940"/>
            <a:chOff x="0" y="0"/>
            <a:chExt cx="4572000" cy="789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38200" y="9144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GOKHALE EDUCATION SOCIETY’S</a:t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B.Y.K. (SINNAR) COLLEGE OF COMMERCE </a:t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PRIN. T. A. KULKARNI VIDYANAGAR, NASHIK 422005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1816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Welcomes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NAAC  Peer Committee Members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78427" cy="1477328"/>
          </a:xfrm>
        </p:spPr>
        <p:txBody>
          <a:bodyPr>
            <a:normAutofit fontScale="90000"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Achievements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45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National/International</a:t>
                      </a:r>
                      <a:r>
                        <a:rPr lang="en-US" baseline="0" dirty="0" smtClean="0"/>
                        <a:t> level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9144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74"/>
                <a:gridCol w="1110691"/>
                <a:gridCol w="1809135"/>
                <a:gridCol w="1371600"/>
                <a:gridCol w="1371600"/>
                <a:gridCol w="1412789"/>
                <a:gridCol w="1482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Sr. No.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Year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Name of Student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Sports Event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Participation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Venue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2020-21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Priyanka Bhavsar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Gymnastics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Patiala,Banglore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Selection Trials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Ajinkya Patharkar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Badminton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Patiala,Banglore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Selection Trials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Aditi Chandramore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Volleyball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Panhala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smtClean="0">
                          <a:latin typeface="Arial" pitchFamily="34" charset="0"/>
                          <a:cs typeface="Arial" pitchFamily="34" charset="0"/>
                        </a:rPr>
                        <a:t>Selection Trials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Tanisha Kavale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Volleyball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Panhala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Selection Trials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4267200"/>
          <a:ext cx="914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Academic</a:t>
                      </a:r>
                      <a:r>
                        <a:rPr lang="en-US" sz="3600" baseline="0" dirty="0" smtClean="0"/>
                        <a:t> Year  2020-21 :- Less Participation due to Covid </a:t>
                      </a:r>
                      <a:endParaRPr lang="en-US" sz="3600" dirty="0" smtClean="0"/>
                    </a:p>
                    <a:p>
                      <a:pPr algn="ctr"/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78427" cy="1477328"/>
          </a:xfrm>
        </p:spPr>
        <p:txBody>
          <a:bodyPr>
            <a:normAutofit fontScale="90000"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Achievements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45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National</a:t>
                      </a:r>
                      <a:r>
                        <a:rPr lang="en-US" baseline="0" dirty="0" smtClean="0"/>
                        <a:t> Level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9144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374"/>
                <a:gridCol w="1110691"/>
                <a:gridCol w="1809135"/>
                <a:gridCol w="1676400"/>
                <a:gridCol w="1228627"/>
                <a:gridCol w="1250962"/>
                <a:gridCol w="14828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Sr. No.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Year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Name of Student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Sports Event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Participation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Venue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2021-22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Ajinkya Patharkar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Badminton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Banglore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Khelo India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(Bronze)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Dhanashree rathi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Chess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Jaipur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India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Inter-Uni.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Adhirath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Gade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Athletics</a:t>
                      </a:r>
                    </a:p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(200m/400m)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Banglore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India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Inter-Uni. </a:t>
                      </a: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78427" cy="1477328"/>
          </a:xfrm>
        </p:spPr>
        <p:txBody>
          <a:bodyPr>
            <a:normAutofit fontScale="90000"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Achievements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45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Inter-University level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990600"/>
          <a:ext cx="883919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62"/>
                <a:gridCol w="1073667"/>
                <a:gridCol w="1853380"/>
                <a:gridCol w="1496960"/>
                <a:gridCol w="1206682"/>
                <a:gridCol w="1209264"/>
                <a:gridCol w="1433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Sr. No.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Year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Name of Student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Sports Event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Participation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Venue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2022-23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Mustansir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Kanchwala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Cricket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Inter-University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Participation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Dhanashree rathi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Chess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Inter-University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Bhopal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Won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Individual and team Gold Medal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Amit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Kamble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Gymnastics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Inter-University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Punjab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Khelo India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University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Shiya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Lalwani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Cycling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Level,  National,Inter-University Level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Patiala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Khelo India University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Yogeshwari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Jadhav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Handball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Inter-University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Bundelkhand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Khelo India University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Karuna Thattekar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Judo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Inter-University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Jalandar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Khelo India University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Sir Dr. M.S. Gosavi </a:t>
            </a:r>
            <a:br>
              <a:rPr lang="en-US" dirty="0" smtClean="0"/>
            </a:br>
            <a:r>
              <a:rPr lang="en-US" dirty="0" smtClean="0"/>
              <a:t>T-20 Cricket Invitational Tournament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905000"/>
          <a:ext cx="78486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290"/>
                <a:gridCol w="1337310"/>
                <a:gridCol w="3657601"/>
                <a:gridCol w="1676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Sr.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Runners Up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BYK –</a:t>
                      </a:r>
                      <a:r>
                        <a:rPr lang="en-US" baseline="0" dirty="0" smtClean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Ahmednagar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BYK Regular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2020-21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held due to COVID 19 Pandemic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held due to COVID 19 Pandemic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2022-23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Held due to university exams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2023-24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BYK</a:t>
                      </a:r>
                      <a:r>
                        <a:rPr lang="en-US" baseline="0" dirty="0" smtClean="0"/>
                        <a:t> Regular                                                      BYK - 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object 4"/>
          <p:cNvGrpSpPr/>
          <p:nvPr/>
        </p:nvGrpSpPr>
        <p:grpSpPr>
          <a:xfrm>
            <a:off x="4572000" y="6068060"/>
            <a:ext cx="4572000" cy="789940"/>
            <a:chOff x="0" y="0"/>
            <a:chExt cx="4572000" cy="7899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4" name="Picture 3" descr="C:\Users\Admin\Downloads\WhatsApp Image 2023-10-06 at 13.07.2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57200"/>
            <a:ext cx="807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4" name="Picture 3" descr="C:\Users\Admin\Downloads\WhatsApp Image 2023-10-06 at 13.16.23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534400" cy="59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Outdoor Sports </a:t>
            </a:r>
            <a:r>
              <a:rPr lang="en-US" dirty="0" smtClean="0">
                <a:solidFill>
                  <a:schemeClr val="bg1"/>
                </a:solidFill>
              </a:rPr>
              <a:t>Volleyball Court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dmin\Downloads\20230902_13831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Outdoor Sports </a:t>
            </a:r>
            <a:r>
              <a:rPr lang="en-US" dirty="0" smtClean="0">
                <a:solidFill>
                  <a:schemeClr val="bg1"/>
                </a:solidFill>
              </a:rPr>
              <a:t>Football Play Field</a:t>
            </a:r>
            <a:endParaRPr lang="en-US" dirty="0"/>
          </a:p>
        </p:txBody>
      </p:sp>
      <p:pic>
        <p:nvPicPr>
          <p:cNvPr id="4" name="Picture 3" descr="C:\Users\Admin\Downloads\20230902_14440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0237"/>
            <a:ext cx="76962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572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Outdoor Sports </a:t>
            </a:r>
            <a:r>
              <a:rPr lang="en-US" dirty="0" smtClean="0">
                <a:solidFill>
                  <a:schemeClr val="bg1"/>
                </a:solidFill>
              </a:rPr>
              <a:t>Basketball Court</a:t>
            </a:r>
            <a:endParaRPr lang="en-US" dirty="0"/>
          </a:p>
        </p:txBody>
      </p:sp>
      <p:pic>
        <p:nvPicPr>
          <p:cNvPr id="5" name="Picture 4" descr="C:\Users\Admin\Downloads\20230902_14804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Outdoor Sports </a:t>
            </a:r>
            <a:r>
              <a:rPr lang="en-US" dirty="0" smtClean="0">
                <a:solidFill>
                  <a:schemeClr val="bg1"/>
                </a:solidFill>
              </a:rPr>
              <a:t>Cricket Nets </a:t>
            </a:r>
            <a:endParaRPr lang="en-US" dirty="0"/>
          </a:p>
        </p:txBody>
      </p:sp>
      <p:pic>
        <p:nvPicPr>
          <p:cNvPr id="4" name="Picture 3" descr="C:\Users\Admin\Downloads\20230906_114331amByGPSMapCamera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391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1628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Department of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Physical Education and Sports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Staff  of the Department 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1.   Dr. Sunil S. More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M.A., M. Ed. (Phy.Edu.), S.E.T., P.hD.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Maharashtra State Shiv Chhatrapati Awardee (Handball)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HOD, Director of Physical Education and Sports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Experience : 25 Years</a:t>
            </a:r>
          </a:p>
          <a:p>
            <a:pPr marL="342900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tx1"/>
                </a:solidFill>
              </a:rPr>
              <a:t>2.   Mr. Kunal Mahajan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M.A., M.P.Ed.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Cricket Player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Physical Education Teacher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Experience : 8 Years </a:t>
            </a:r>
          </a:p>
          <a:p>
            <a:pPr marL="342900" indent="-342900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 Mr. Arun Pakale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Attendant  </a:t>
            </a:r>
          </a:p>
          <a:p>
            <a:pPr marL="342900" indent="-34290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Experience : 33 Years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4572000" y="5867400"/>
            <a:ext cx="4572000" cy="789940"/>
            <a:chOff x="0" y="0"/>
            <a:chExt cx="4572000" cy="78994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Turf Wicket for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Cricket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dmin\Downloads\20230906_114852amByGPSMapCamera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00224"/>
            <a:ext cx="75438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Outdoor Sports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Kabaddi  Court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Admin\Downloads\20230902_15157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00224"/>
            <a:ext cx="7696200" cy="46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Indoor  Sports </a:t>
            </a:r>
            <a:r>
              <a:rPr lang="en-US" dirty="0" smtClean="0">
                <a:solidFill>
                  <a:schemeClr val="bg1"/>
                </a:solidFill>
              </a:rPr>
              <a:t>Badminton</a:t>
            </a:r>
            <a:endParaRPr lang="en-US" dirty="0"/>
          </a:p>
        </p:txBody>
      </p:sp>
      <p:pic>
        <p:nvPicPr>
          <p:cNvPr id="4" name="Picture 3" descr="C:\Users\Admin\Downloads\20230904_30958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3390900" cy="9848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Indoor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Multi Gym </a:t>
            </a:r>
            <a:endParaRPr lang="en-US" dirty="0"/>
          </a:p>
        </p:txBody>
      </p:sp>
      <p:pic>
        <p:nvPicPr>
          <p:cNvPr id="4" name="Picture 3" descr="C:\Users\Admin\Downloads\20230904_33224pmByGPSMapCame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4648200" cy="800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Badminton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Ajinkya  Patharkar</a:t>
            </a:r>
            <a:r>
              <a:rPr lang="en-US" sz="2000" u="sng" dirty="0" smtClean="0">
                <a:solidFill>
                  <a:schemeClr val="bg1"/>
                </a:solidFill>
              </a:rPr>
              <a:t>.</a:t>
            </a:r>
            <a:endParaRPr lang="en-US" sz="2000" u="sng" dirty="0"/>
          </a:p>
        </p:txBody>
      </p:sp>
      <p:pic>
        <p:nvPicPr>
          <p:cNvPr id="5" name="Picture 4" descr="naac photo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2743200" cy="2209800"/>
          </a:xfrm>
          <a:prstGeom prst="rect">
            <a:avLst/>
          </a:prstGeom>
        </p:spPr>
      </p:pic>
      <p:pic>
        <p:nvPicPr>
          <p:cNvPr id="6" name="Picture 5" descr="naac photo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2971800" cy="2362200"/>
          </a:xfrm>
          <a:prstGeom prst="rect">
            <a:avLst/>
          </a:prstGeom>
        </p:spPr>
      </p:pic>
      <p:pic>
        <p:nvPicPr>
          <p:cNvPr id="7" name="Picture 6" descr="naac photo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114800"/>
            <a:ext cx="3810000" cy="2362200"/>
          </a:xfrm>
          <a:prstGeom prst="rect">
            <a:avLst/>
          </a:prstGeom>
        </p:spPr>
      </p:pic>
      <p:pic>
        <p:nvPicPr>
          <p:cNvPr id="8" name="Picture 7" descr="naac photo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676400"/>
            <a:ext cx="2514600" cy="4191000"/>
          </a:xfrm>
          <a:prstGeom prst="rect">
            <a:avLst/>
          </a:prstGeom>
        </p:spPr>
      </p:pic>
      <p:pic>
        <p:nvPicPr>
          <p:cNvPr id="9" name="Picture 8" descr="naac photo 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910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979673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Certificates: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Ajinkya Patharkar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ajinkya Badminton(M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4191000" cy="2590799"/>
          </a:xfrm>
          <a:prstGeom prst="rect">
            <a:avLst/>
          </a:prstGeom>
        </p:spPr>
      </p:pic>
      <p:pic>
        <p:nvPicPr>
          <p:cNvPr id="4" name="Picture 3" descr="ajinkya Badminton (M)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267200" cy="2514600"/>
          </a:xfrm>
          <a:prstGeom prst="rect">
            <a:avLst/>
          </a:prstGeom>
        </p:spPr>
      </p:pic>
      <p:pic>
        <p:nvPicPr>
          <p:cNvPr id="6" name="Picture 5" descr="ajinkya badminton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62400"/>
            <a:ext cx="4301067" cy="2057400"/>
          </a:xfrm>
          <a:prstGeom prst="rect">
            <a:avLst/>
          </a:prstGeom>
        </p:spPr>
      </p:pic>
      <p:pic>
        <p:nvPicPr>
          <p:cNvPr id="7" name="Picture 6" descr="ajinkya badminton 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4191000" cy="219075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3390900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Body Building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Shiva Vagal</a:t>
            </a:r>
            <a:endParaRPr lang="en-US" sz="2800" dirty="0"/>
          </a:p>
        </p:txBody>
      </p:sp>
      <p:pic>
        <p:nvPicPr>
          <p:cNvPr id="3" name="Picture 2" descr="naac photo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429000" cy="4724400"/>
          </a:xfrm>
          <a:prstGeom prst="rect">
            <a:avLst/>
          </a:prstGeom>
        </p:spPr>
      </p:pic>
      <p:pic>
        <p:nvPicPr>
          <p:cNvPr id="4" name="Picture 3" descr="naac photo 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741332" cy="2667000"/>
          </a:xfrm>
          <a:prstGeom prst="rect">
            <a:avLst/>
          </a:prstGeom>
        </p:spPr>
      </p:pic>
      <p:pic>
        <p:nvPicPr>
          <p:cNvPr id="6" name="Picture 5" descr="naac photo 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3400"/>
            <a:ext cx="4267200" cy="2051904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Certificates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Shiva Vagal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wagale na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200400"/>
            <a:ext cx="2175164" cy="3124200"/>
          </a:xfrm>
          <a:prstGeom prst="rect">
            <a:avLst/>
          </a:prstGeom>
        </p:spPr>
      </p:pic>
      <p:pic>
        <p:nvPicPr>
          <p:cNvPr id="4" name="Picture 3" descr="wagle naac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66800"/>
            <a:ext cx="3318164" cy="4419600"/>
          </a:xfrm>
          <a:prstGeom prst="rect">
            <a:avLst/>
          </a:prstGeom>
        </p:spPr>
      </p:pic>
      <p:pic>
        <p:nvPicPr>
          <p:cNvPr id="5" name="Picture 4" descr="wagale naac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990600"/>
            <a:ext cx="2971800" cy="45720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390900" cy="738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Chess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Dhanashree Rathi </a:t>
            </a:r>
            <a:endParaRPr lang="en-US" sz="2400" dirty="0"/>
          </a:p>
        </p:txBody>
      </p:sp>
      <p:pic>
        <p:nvPicPr>
          <p:cNvPr id="3" name="Picture 2" descr="naac ch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048000" cy="2258739"/>
          </a:xfrm>
          <a:prstGeom prst="rect">
            <a:avLst/>
          </a:prstGeom>
        </p:spPr>
      </p:pic>
      <p:pic>
        <p:nvPicPr>
          <p:cNvPr id="4" name="Picture 3" descr="chess naac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971800"/>
            <a:ext cx="2362200" cy="3421117"/>
          </a:xfrm>
          <a:prstGeom prst="rect">
            <a:avLst/>
          </a:prstGeom>
        </p:spPr>
      </p:pic>
      <p:pic>
        <p:nvPicPr>
          <p:cNvPr id="5" name="Picture 4" descr="chess na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676400"/>
            <a:ext cx="2514600" cy="366638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Certificates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Dhanashree Rathi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dhanashree na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3957638" cy="2972357"/>
          </a:xfrm>
          <a:prstGeom prst="rect">
            <a:avLst/>
          </a:prstGeom>
        </p:spPr>
      </p:pic>
      <p:pic>
        <p:nvPicPr>
          <p:cNvPr id="4" name="Picture 3" descr="dhanashree na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114800" cy="2895600"/>
          </a:xfrm>
          <a:prstGeom prst="rect">
            <a:avLst/>
          </a:prstGeom>
        </p:spPr>
      </p:pic>
      <p:pic>
        <p:nvPicPr>
          <p:cNvPr id="6" name="Picture 5" descr="dhanashree naaac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962400"/>
            <a:ext cx="3962400" cy="2590800"/>
          </a:xfrm>
          <a:prstGeom prst="rect">
            <a:avLst/>
          </a:prstGeom>
        </p:spPr>
      </p:pic>
      <p:pic>
        <p:nvPicPr>
          <p:cNvPr id="7" name="Picture 6" descr="dhanashree naac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038601"/>
            <a:ext cx="3886200" cy="23622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609600"/>
            <a:ext cx="3390900" cy="6953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rtlCol="0">
            <a:spAutoFit/>
          </a:bodyPr>
          <a:lstStyle/>
          <a:p>
            <a:pPr marL="1003935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solidFill>
                  <a:schemeClr val="tx1"/>
                </a:solidFill>
                <a:latin typeface="Calibri"/>
                <a:cs typeface="Calibri"/>
              </a:rPr>
              <a:t>Vision</a:t>
            </a:r>
            <a:endParaRPr sz="440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69517"/>
            <a:ext cx="8838565" cy="323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tabLst>
                <a:tab pos="356870" algn="l"/>
                <a:tab pos="948055" algn="l"/>
                <a:tab pos="2713990" algn="l"/>
                <a:tab pos="4192904" algn="l"/>
                <a:tab pos="4698365" algn="l"/>
                <a:tab pos="6562090" algn="l"/>
                <a:tab pos="7067550" algn="l"/>
              </a:tabLst>
            </a:pPr>
            <a:endParaRPr lang="en-US" sz="2800" b="1" spc="-25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6870" marR="5080" indent="-344805" algn="l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948055" algn="l"/>
                <a:tab pos="2713990" algn="l"/>
                <a:tab pos="4192904" algn="l"/>
                <a:tab pos="4698365" algn="l"/>
                <a:tab pos="6562090" algn="l"/>
                <a:tab pos="7067550" algn="l"/>
              </a:tabLst>
            </a:pPr>
            <a:r>
              <a:rPr sz="2000" spc="-2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encourage</a:t>
            </a:r>
            <a:r>
              <a:rPr lang="en-US"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participate</a:t>
            </a:r>
            <a:r>
              <a:rPr lang="en-US"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competitive 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 algn="l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948055" algn="l"/>
                <a:tab pos="2713990" algn="l"/>
                <a:tab pos="4192904" algn="l"/>
                <a:tab pos="4698365" algn="l"/>
                <a:tab pos="6562090" algn="l"/>
                <a:tab pos="7067550" algn="l"/>
              </a:tabLst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spc="-12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-3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inculcate</a:t>
            </a:r>
            <a:r>
              <a:rPr sz="2000" spc="-7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7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sz="2000" spc="-2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sz="2000" spc="-6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6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6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3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114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114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sz="2000" spc="-4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sportsmen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spirit</a:t>
            </a:r>
            <a:r>
              <a:rPr sz="2000" spc="-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among</a:t>
            </a:r>
            <a:r>
              <a:rPr sz="2000" spc="-2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spc="-12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1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enhance</a:t>
            </a:r>
            <a:r>
              <a:rPr sz="2000" spc="-3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3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psychological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9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wellbeing</a:t>
            </a:r>
            <a:r>
              <a:rPr sz="2000" spc="-9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9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indent="-344170" algn="l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  <a:tab pos="1024255" algn="l"/>
                <a:tab pos="2929890" algn="l"/>
                <a:tab pos="4479290" algn="l"/>
                <a:tab pos="6104255" algn="l"/>
                <a:tab pos="7061834" algn="l"/>
              </a:tabLst>
            </a:pPr>
            <a:r>
              <a:rPr sz="2000" spc="-2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ordinate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2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0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educational 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curriculum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0" y="6068060"/>
            <a:ext cx="4572000" cy="789940"/>
            <a:chOff x="0" y="0"/>
            <a:chExt cx="4572000" cy="7899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390900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Cycling Sport :</a:t>
            </a:r>
            <a:br>
              <a:rPr lang="en-US" dirty="0" smtClean="0"/>
            </a:br>
            <a:r>
              <a:rPr lang="en-US" sz="2400" dirty="0" smtClean="0">
                <a:solidFill>
                  <a:schemeClr val="bg1"/>
                </a:solidFill>
              </a:rPr>
              <a:t>Shiya Lalwani</a:t>
            </a:r>
            <a:endParaRPr lang="en-US" sz="2400" dirty="0"/>
          </a:p>
        </p:txBody>
      </p:sp>
      <p:pic>
        <p:nvPicPr>
          <p:cNvPr id="3" name="Picture 2" descr="naac photo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901188" cy="2215753"/>
          </a:xfrm>
          <a:prstGeom prst="rect">
            <a:avLst/>
          </a:prstGeom>
        </p:spPr>
      </p:pic>
      <p:pic>
        <p:nvPicPr>
          <p:cNvPr id="4" name="Picture 3" descr="naac photo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130908" cy="3962400"/>
          </a:xfrm>
          <a:prstGeom prst="rect">
            <a:avLst/>
          </a:prstGeom>
        </p:spPr>
      </p:pic>
      <p:pic>
        <p:nvPicPr>
          <p:cNvPr id="5" name="Picture 4" descr="naac photo 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0"/>
            <a:ext cx="3581400" cy="238946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Certificates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Dakshata Lingayat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dakshat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19200"/>
            <a:ext cx="3571241" cy="4904168"/>
          </a:xfrm>
          <a:prstGeom prst="rect">
            <a:avLst/>
          </a:prstGeom>
        </p:spPr>
      </p:pic>
      <p:pic>
        <p:nvPicPr>
          <p:cNvPr id="4" name="Picture 3" descr="dakshta shooting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4343400" cy="2937542"/>
          </a:xfrm>
          <a:prstGeom prst="rect">
            <a:avLst/>
          </a:prstGeom>
        </p:spPr>
      </p:pic>
      <p:pic>
        <p:nvPicPr>
          <p:cNvPr id="5" name="Picture 4" descr="Dakshata shooting(w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267200"/>
            <a:ext cx="3886200" cy="2363439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2362201"/>
            <a:ext cx="41148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44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You </a:t>
            </a:r>
            <a:endParaRPr sz="44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35224" cy="2133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728" y="3785558"/>
            <a:ext cx="4076573" cy="306768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2889504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685800"/>
            <a:ext cx="17849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Mission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621612"/>
            <a:ext cx="8304530" cy="27103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endParaRPr lang="en-US" sz="3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department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 Physical  Education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aims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 mass  participation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students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staff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 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Games. </a:t>
            </a:r>
          </a:p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4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aptitude</a:t>
            </a:r>
            <a:r>
              <a:rPr sz="2000" spc="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4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spc="-2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competitive</a:t>
            </a:r>
            <a:r>
              <a:rPr sz="2000" spc="-14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1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</a:tabLst>
            </a:pP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870" marR="8255" indent="-34480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spc="-1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spc="-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sz="2000" spc="-5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5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overall</a:t>
            </a:r>
            <a:r>
              <a:rPr sz="2000" spc="-3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benefits 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7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sz="2000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6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6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4572000" y="6068060"/>
            <a:ext cx="4572000" cy="789940"/>
            <a:chOff x="0" y="0"/>
            <a:chExt cx="4572000" cy="789940"/>
          </a:xfrm>
        </p:grpSpPr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0"/>
            <a:ext cx="2889504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4653" y="228041"/>
            <a:ext cx="23914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Calibri"/>
                <a:cs typeface="Calibri"/>
              </a:rPr>
              <a:t>Objectives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371600"/>
            <a:ext cx="8536305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lvl="3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develop motor abilities like strength, speed,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endurance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64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ordination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64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6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R="5080" lvl="3" algn="just"/>
            <a:r>
              <a:rPr lang="en-US" sz="2000" spc="6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6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flexibility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63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agility</a:t>
            </a:r>
            <a:r>
              <a:rPr sz="2000" spc="6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balance,</a:t>
            </a:r>
            <a:r>
              <a:rPr sz="2000" spc="20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000" spc="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000" spc="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sz="2000" spc="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aspects</a:t>
            </a:r>
            <a:r>
              <a:rPr sz="2000" spc="2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000" spc="17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spc="17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5080" lvl="3" algn="just"/>
            <a:r>
              <a:rPr lang="en-US" sz="2000" spc="1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17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000" spc="-2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sz="20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sz="2000" spc="-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sz="2000" spc="-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games</a:t>
            </a:r>
            <a:r>
              <a:rPr sz="2000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R="5080" lvl="3" algn="just"/>
            <a:endParaRPr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5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sz="2000" spc="5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sz="2000" spc="6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personality</a:t>
            </a:r>
            <a:r>
              <a:rPr sz="2000" spc="204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sz="2000" spc="20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000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sz="2000" spc="-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sz="2000" spc="-9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l">
              <a:lnSpc>
                <a:spcPct val="100000"/>
              </a:lnSpc>
              <a:spcBef>
                <a:spcPts val="5"/>
              </a:spcBef>
              <a:tabLst>
                <a:tab pos="356870" algn="l"/>
              </a:tabLst>
            </a:pPr>
            <a:endParaRPr lang="en-US" sz="1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major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of the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is to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improve Physical fitness (Health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Awareness),  High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 in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 and Recreation.</a:t>
            </a:r>
          </a:p>
          <a:p>
            <a:endParaRPr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7620" indent="-342900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6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</a:t>
            </a:r>
            <a:r>
              <a:rPr sz="2000" spc="5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sz="2000" spc="6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sz="2000" spc="6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health,</a:t>
            </a:r>
            <a:r>
              <a:rPr sz="2000" spc="5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hygiene</a:t>
            </a:r>
            <a:r>
              <a:rPr sz="2000" spc="5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sz="2000" spc="-7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sz="2000" spc="-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sz="2000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sz="2000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7620" indent="-342900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endParaRPr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715" indent="-342900" algn="just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sz="2000" spc="2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000" spc="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sz="2000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1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sz="2000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sz="2000" spc="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sz="2000" spc="-5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000" spc="-1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spc="-1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715" indent="-342900" algn="just">
              <a:lnSpc>
                <a:spcPct val="100000"/>
              </a:lnSpc>
              <a:buFont typeface="Arial MT"/>
              <a:buChar char="•"/>
              <a:tabLst>
                <a:tab pos="356870" algn="l"/>
              </a:tabLst>
            </a:pPr>
            <a:endParaRPr sz="1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marR="8255" indent="-34353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000" spc="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sz="2000" spc="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2000" spc="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sz="2000" spc="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spc="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sz="2000" spc="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000" spc="-1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skills </a:t>
            </a:r>
            <a:r>
              <a:rPr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sz="2000" spc="-4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sz="2000" spc="-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000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sports.</a:t>
            </a:r>
            <a:endParaRPr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4572000" y="6068060"/>
            <a:ext cx="4572000" cy="789940"/>
            <a:chOff x="0" y="0"/>
            <a:chExt cx="4572000" cy="789940"/>
          </a:xfrm>
        </p:grpSpPr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8199"/>
            <a:ext cx="9144000" cy="6019801"/>
            <a:chOff x="0" y="838199"/>
            <a:chExt cx="9144000" cy="6019801"/>
          </a:xfrm>
        </p:grpSpPr>
        <p:sp>
          <p:nvSpPr>
            <p:cNvPr id="3" name="object 3"/>
            <p:cNvSpPr/>
            <p:nvPr/>
          </p:nvSpPr>
          <p:spPr>
            <a:xfrm>
              <a:off x="0" y="838199"/>
              <a:ext cx="9144000" cy="6019800"/>
            </a:xfrm>
            <a:custGeom>
              <a:avLst/>
              <a:gdLst/>
              <a:ahLst/>
              <a:cxnLst/>
              <a:rect l="l" t="t" r="r" b="b"/>
              <a:pathLst>
                <a:path w="9144000" h="6019800">
                  <a:moveTo>
                    <a:pt x="91440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9144000" y="60198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38199"/>
              <a:ext cx="9144000" cy="6019800"/>
            </a:xfrm>
            <a:custGeom>
              <a:avLst/>
              <a:gdLst/>
              <a:ahLst/>
              <a:cxnLst/>
              <a:rect l="l" t="t" r="r" b="b"/>
              <a:pathLst>
                <a:path w="9144000" h="6019800">
                  <a:moveTo>
                    <a:pt x="0" y="6019800"/>
                  </a:moveTo>
                  <a:lnTo>
                    <a:pt x="9144000" y="60198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019800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38200"/>
              <a:ext cx="9143999" cy="6019800"/>
            </a:xfrm>
            <a:custGeom>
              <a:avLst/>
              <a:gdLst/>
              <a:ahLst/>
              <a:cxnLst/>
              <a:rect l="l" t="t" r="r" b="b"/>
              <a:pathLst>
                <a:path w="8686800" h="5943600">
                  <a:moveTo>
                    <a:pt x="8686799" y="0"/>
                  </a:moveTo>
                  <a:lnTo>
                    <a:pt x="0" y="0"/>
                  </a:lnTo>
                  <a:lnTo>
                    <a:pt x="0" y="5943596"/>
                  </a:lnTo>
                  <a:lnTo>
                    <a:pt x="8686799" y="5943596"/>
                  </a:lnTo>
                  <a:lnTo>
                    <a:pt x="8686799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879225"/>
            <a:ext cx="830580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50" u="sng" spc="-3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Details</a:t>
            </a:r>
            <a:r>
              <a:rPr sz="2450" u="sng" spc="-105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50" u="sng" spc="-9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spc="-6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Indoor</a:t>
            </a:r>
            <a:r>
              <a:rPr sz="2450" u="sng" spc="-9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spc="-45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50" u="sng" spc="-1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spc="-5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Outdoor</a:t>
            </a:r>
            <a:r>
              <a:rPr sz="2450" u="sng" spc="-100" dirty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spc="-35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Sports</a:t>
            </a:r>
            <a:r>
              <a:rPr sz="2450" u="sng" spc="-9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50" u="sng" spc="-2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Facilities</a:t>
            </a:r>
            <a:r>
              <a:rPr lang="en-US" sz="2450" u="sng" spc="-2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Available</a:t>
            </a:r>
            <a:endParaRPr sz="245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71600" y="1524000"/>
          <a:ext cx="7124062" cy="4037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810"/>
                <a:gridCol w="2358390"/>
                <a:gridCol w="1143000"/>
                <a:gridCol w="2475862"/>
              </a:tblGrid>
              <a:tr h="38989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</a:pPr>
                      <a:r>
                        <a:rPr sz="2200" spc="-1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200" spc="-1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200" spc="-1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.No</a:t>
                      </a:r>
                      <a:r>
                        <a:rPr sz="2200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2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</a:pPr>
                      <a:r>
                        <a:rPr sz="2200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Indoor</a:t>
                      </a:r>
                      <a:endParaRPr sz="2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</a:pPr>
                      <a:r>
                        <a:rPr sz="2200" spc="-2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200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sz="2200" spc="-2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.N</a:t>
                      </a:r>
                      <a:r>
                        <a:rPr lang="en-US" sz="2200" spc="-2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sz="2200" spc="-2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2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</a:pPr>
                      <a:r>
                        <a:rPr sz="2200" spc="-1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Outdoor</a:t>
                      </a:r>
                      <a:endParaRPr sz="22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Badminton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Football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marL="1270"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2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25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sz="1950" spc="-75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50" spc="-1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Tennis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Cricket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marL="1270"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Chess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70"/>
                        </a:lnSpc>
                      </a:pPr>
                      <a:r>
                        <a:rPr lang="en-US" sz="1950" spc="-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35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Volleyball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Carrom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65"/>
                        </a:lnSpc>
                      </a:pPr>
                      <a:r>
                        <a:rPr lang="en-US" sz="1950" spc="-3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3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Basketball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65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2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Yoga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5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65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Kabaddi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65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1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Multigym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65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50"/>
                        </a:lnSpc>
                      </a:pPr>
                      <a:r>
                        <a:rPr lang="en-US" sz="195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sz="1950" spc="-4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</a:t>
                      </a:r>
                      <a:r>
                        <a:rPr lang="en-US" sz="195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50" spc="-4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950" spc="-4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950" spc="-25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50"/>
                        </a:lnSpc>
                      </a:pP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ts val="2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spc="-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Handball</a:t>
                      </a:r>
                      <a:endParaRPr lang="en-US" sz="19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1270" algn="ctr">
                        <a:lnSpc>
                          <a:spcPts val="2250"/>
                        </a:lnSpc>
                      </a:pP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ts val="2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50" spc="-1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Baseball</a:t>
                      </a:r>
                      <a:endParaRPr lang="en-US" sz="19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9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50"/>
                        </a:lnSpc>
                      </a:pPr>
                      <a:r>
                        <a:rPr sz="1950" spc="-25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 cap="flat" cmpd="sng" algn="ctr">
                      <a:solidFill>
                        <a:srgbClr val="F9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65"/>
                        </a:lnSpc>
                      </a:pPr>
                      <a:r>
                        <a:rPr lang="en-US" sz="19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Softball</a:t>
                      </a:r>
                      <a:endParaRPr sz="195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F9BE8F"/>
                      </a:solidFill>
                      <a:prstDash val="solid"/>
                    </a:lnL>
                    <a:lnR w="28575">
                      <a:solidFill>
                        <a:srgbClr val="F9BE8F"/>
                      </a:solidFill>
                      <a:prstDash val="solid"/>
                    </a:lnR>
                    <a:lnT w="28575">
                      <a:solidFill>
                        <a:srgbClr val="F9BE8F"/>
                      </a:solidFill>
                      <a:prstDash val="solid"/>
                    </a:lnT>
                    <a:lnB w="28575">
                      <a:solidFill>
                        <a:srgbClr val="F9BE8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0" y="0"/>
            <a:ext cx="9144000" cy="789940"/>
            <a:chOff x="0" y="0"/>
            <a:chExt cx="9144000" cy="7899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0"/>
              <a:ext cx="2362199" cy="78943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0858" y="237185"/>
            <a:ext cx="5928995" cy="1737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10"/>
              </a:spcBef>
            </a:pPr>
            <a:r>
              <a:rPr lang="en-US" sz="2800" spc="-90" dirty="0" smtClean="0">
                <a:latin typeface="Calibri"/>
                <a:cs typeface="Calibri"/>
              </a:rPr>
              <a:t>Students Participation in </a:t>
            </a:r>
            <a:r>
              <a:rPr sz="2800" spc="-20" smtClean="0">
                <a:latin typeface="Calibri"/>
                <a:cs typeface="Calibri"/>
              </a:rPr>
              <a:t>Inter-</a:t>
            </a:r>
            <a:r>
              <a:rPr sz="2800" spc="-10" smtClean="0">
                <a:latin typeface="Calibri"/>
                <a:cs typeface="Calibri"/>
              </a:rPr>
              <a:t>Uni</a:t>
            </a:r>
            <a:r>
              <a:rPr lang="en-US" sz="2800" spc="-10" dirty="0" smtClean="0">
                <a:latin typeface="Calibri"/>
                <a:cs typeface="Calibri"/>
              </a:rPr>
              <a:t>., Ashwamedha</a:t>
            </a:r>
            <a:r>
              <a:rPr sz="2800" spc="-120" smtClean="0">
                <a:latin typeface="Calibri"/>
                <a:cs typeface="Calibri"/>
              </a:rPr>
              <a:t> </a:t>
            </a:r>
            <a:r>
              <a:rPr lang="en-US" sz="2800" spc="-120" dirty="0" smtClean="0">
                <a:latin typeface="Calibri"/>
                <a:cs typeface="Calibri"/>
              </a:rPr>
              <a:t>, and World University Championship </a:t>
            </a:r>
            <a:r>
              <a:rPr lang="en-US" sz="2800" spc="-10" dirty="0" smtClean="0">
                <a:latin typeface="Calibri"/>
                <a:cs typeface="Calibri"/>
              </a:rPr>
              <a:t/>
            </a:r>
            <a:br>
              <a:rPr lang="en-US" sz="2800" spc="-10" dirty="0" smtClean="0">
                <a:latin typeface="Calibri"/>
                <a:cs typeface="Calibri"/>
              </a:rPr>
            </a:br>
            <a:endParaRPr sz="2800">
              <a:latin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286000"/>
          <a:ext cx="8686800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066800"/>
                <a:gridCol w="838200"/>
                <a:gridCol w="838200"/>
                <a:gridCol w="1066800"/>
                <a:gridCol w="1371600"/>
                <a:gridCol w="878840"/>
                <a:gridCol w="1107440"/>
                <a:gridCol w="10617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Sr. No.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Academic</a:t>
                      </a:r>
                      <a:r>
                        <a:rPr lang="en-US" sz="1600" b="1" baseline="0" dirty="0" smtClean="0"/>
                        <a:t> year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Inter College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 Inter Zonal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Ashwamedha </a:t>
                      </a:r>
                    </a:p>
                    <a:p>
                      <a:pPr algn="ctr"/>
                      <a:r>
                        <a:rPr lang="en-US" sz="1600" b="1" dirty="0" smtClean="0"/>
                        <a:t>University championship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All India Inter Uni.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Khelo India Inter University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World University Games 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2018-19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174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08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2019-20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181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39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09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2020-21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 Sports activity held due to COVID – 19</a:t>
                      </a:r>
                      <a:r>
                        <a:rPr lang="en-US" sz="16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Pandemic 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2021-22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153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09</a:t>
                      </a:r>
                      <a:endParaRPr lang="en-US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2022-23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37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object 4"/>
          <p:cNvGrpSpPr/>
          <p:nvPr/>
        </p:nvGrpSpPr>
        <p:grpSpPr>
          <a:xfrm>
            <a:off x="4572000" y="6068060"/>
            <a:ext cx="4572000" cy="789940"/>
            <a:chOff x="0" y="0"/>
            <a:chExt cx="4572000" cy="789940"/>
          </a:xfrm>
        </p:grpSpPr>
        <p:pic>
          <p:nvPicPr>
            <p:cNvPr id="9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362200" cy="789432"/>
            </a:xfrm>
            <a:prstGeom prst="rect">
              <a:avLst/>
            </a:prstGeom>
          </p:spPr>
        </p:pic>
        <p:pic>
          <p:nvPicPr>
            <p:cNvPr id="10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0"/>
              <a:ext cx="2362200" cy="789432"/>
            </a:xfrm>
            <a:prstGeom prst="rect">
              <a:avLst/>
            </a:prstGeom>
          </p:spPr>
        </p:pic>
      </p:grpSp>
      <p:pic>
        <p:nvPicPr>
          <p:cNvPr id="11" name="Picture 10" descr="Naa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362200"/>
            <a:ext cx="914400" cy="685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327" y="-558"/>
            <a:ext cx="33909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Achievement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609600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University/National/Inter-national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371600"/>
          <a:ext cx="8839200" cy="526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62"/>
                <a:gridCol w="881938"/>
                <a:gridCol w="1447800"/>
                <a:gridCol w="1447800"/>
                <a:gridCol w="1752600"/>
                <a:gridCol w="1219200"/>
                <a:gridCol w="1524000"/>
              </a:tblGrid>
              <a:tr h="3479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Sr. No.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Academic</a:t>
                      </a:r>
                      <a:r>
                        <a:rPr lang="en-US" sz="1200" b="1" baseline="0" dirty="0" smtClean="0"/>
                        <a:t>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Name of Student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Sports Event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 Level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Venue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Performance</a:t>
                      </a:r>
                      <a:endParaRPr lang="en-US" sz="1200" b="1" dirty="0"/>
                    </a:p>
                  </a:txBody>
                  <a:tcPr/>
                </a:tc>
              </a:tr>
              <a:tr h="5003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smtClean="0"/>
                        <a:t>2018-19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Akhilesh Nagare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Chess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International Level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Delhi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Common Wealth Games Participation </a:t>
                      </a:r>
                      <a:endParaRPr lang="en-US" sz="1200" b="1" dirty="0"/>
                    </a:p>
                  </a:txBody>
                  <a:tcPr/>
                </a:tc>
              </a:tr>
              <a:tr h="5003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Dhanashri Rathi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Chess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International Level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Delhi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Common Wealth Games Participation </a:t>
                      </a:r>
                      <a:endParaRPr lang="en-US" sz="1200" b="1" dirty="0"/>
                    </a:p>
                  </a:txBody>
                  <a:tcPr/>
                </a:tc>
              </a:tr>
              <a:tr h="5003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Ranjit Sharma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Softball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International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Jakarta</a:t>
                      </a:r>
                    </a:p>
                    <a:p>
                      <a:pPr algn="ctr"/>
                      <a:r>
                        <a:rPr lang="en-US" sz="1200" b="1" dirty="0" smtClean="0"/>
                        <a:t>Indonesia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Asian</a:t>
                      </a:r>
                      <a:r>
                        <a:rPr lang="en-US" sz="1200" b="1" baseline="0" dirty="0" smtClean="0"/>
                        <a:t> games </a:t>
                      </a:r>
                      <a:r>
                        <a:rPr lang="en-US" sz="1200" b="1" dirty="0" smtClean="0"/>
                        <a:t>Participation </a:t>
                      </a:r>
                      <a:endParaRPr lang="en-US" sz="1200" b="1" dirty="0"/>
                    </a:p>
                  </a:txBody>
                  <a:tcPr/>
                </a:tc>
              </a:tr>
              <a:tr h="7004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Aditya Ashtekar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Basketball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Khelo India Games 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Pune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</a:t>
                      </a:r>
                      <a:endParaRPr lang="en-US" sz="1200" b="1" dirty="0"/>
                    </a:p>
                  </a:txBody>
                  <a:tcPr/>
                </a:tc>
              </a:tr>
              <a:tr h="5003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Shiva Vagal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Body Building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International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Ecuador</a:t>
                      </a:r>
                      <a:r>
                        <a:rPr lang="en-US" sz="1200" b="1" baseline="0" dirty="0" smtClean="0"/>
                        <a:t> ,</a:t>
                      </a:r>
                      <a:r>
                        <a:rPr lang="en-US" sz="1200" b="1" dirty="0" smtClean="0"/>
                        <a:t>South America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</a:t>
                      </a:r>
                      <a:endParaRPr lang="en-US" sz="1200" b="1" dirty="0"/>
                    </a:p>
                  </a:txBody>
                  <a:tcPr/>
                </a:tc>
              </a:tr>
              <a:tr h="7004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Praneet Diwan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Football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National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All India Inter University 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Mumbai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 </a:t>
                      </a:r>
                      <a:endParaRPr lang="en-US" sz="1200" b="1" dirty="0"/>
                    </a:p>
                  </a:txBody>
                  <a:tcPr/>
                </a:tc>
              </a:tr>
              <a:tr h="7004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Dakshata Lingayat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Shooting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National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All India Inter University 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Tiruvanthpuram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</a:t>
                      </a:r>
                      <a:endParaRPr lang="en-US" sz="1200" b="1" dirty="0"/>
                    </a:p>
                  </a:txBody>
                  <a:tcPr/>
                </a:tc>
              </a:tr>
              <a:tr h="7004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Ameet Maid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Cricket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National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All India Inter University 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Bhuvaneshwar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Participation 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678427" cy="1477328"/>
          </a:xfrm>
        </p:spPr>
        <p:txBody>
          <a:bodyPr>
            <a:normAutofit fontScale="90000"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Achievements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4572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University/National/Inter-national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066800"/>
          <a:ext cx="8839201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37"/>
                <a:gridCol w="1082691"/>
                <a:gridCol w="1868956"/>
                <a:gridCol w="1509540"/>
                <a:gridCol w="1216822"/>
                <a:gridCol w="1219425"/>
                <a:gridCol w="1445430"/>
              </a:tblGrid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Sr. No.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Year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Name of Student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Sports Event 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Participation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Venue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Performance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34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2019 - 20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Himanshu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Gaikwad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Yoga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Nashik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Noble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World Record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51585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Dhanashree rathi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Chess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Delhi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Western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Asian championship, World Junior Chess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Priyanka Bhavsar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Gymnastics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Guwahati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National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34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Ajinkya Patharkar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Badminton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International Level</a:t>
                      </a:r>
                    </a:p>
                    <a:p>
                      <a:pPr algn="ctr"/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Asian Junior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34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Dakshata Lingayat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Shooting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University level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Faridabad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Won Gold Medal</a:t>
                      </a:r>
                      <a:r>
                        <a:rPr lang="en-U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in State Level Championship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801</Words>
  <Application>Microsoft Office PowerPoint</Application>
  <PresentationFormat>On-screen Show (4:3)</PresentationFormat>
  <Paragraphs>426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Department of   Physical Education and Sports </vt:lpstr>
      <vt:lpstr>Department of  Physical Education and Sports </vt:lpstr>
      <vt:lpstr>Vision</vt:lpstr>
      <vt:lpstr>Mission</vt:lpstr>
      <vt:lpstr>Objectives</vt:lpstr>
      <vt:lpstr>Details of Indoor and Outdoor Sports Facilities Available</vt:lpstr>
      <vt:lpstr>Students Participation in Inter-Uni., Ashwamedha , and World University Championship  </vt:lpstr>
      <vt:lpstr>Achievement </vt:lpstr>
      <vt:lpstr>Achievements   </vt:lpstr>
      <vt:lpstr>Achievements   </vt:lpstr>
      <vt:lpstr>Achievements   </vt:lpstr>
      <vt:lpstr>Achievements   </vt:lpstr>
      <vt:lpstr>Sir Dr. M.S. Gosavi  T-20 Cricket Invitational Tournament </vt:lpstr>
      <vt:lpstr>Achievements</vt:lpstr>
      <vt:lpstr>Achievements</vt:lpstr>
      <vt:lpstr>Outdoor Sports Volleyball Court</vt:lpstr>
      <vt:lpstr>Outdoor Sports Football Play Field</vt:lpstr>
      <vt:lpstr>Outdoor Sports Basketball Court</vt:lpstr>
      <vt:lpstr>Outdoor Sports Cricket Nets </vt:lpstr>
      <vt:lpstr>Turf Wicket for  Cricket</vt:lpstr>
      <vt:lpstr>Outdoor Sports  Kabaddi  Court</vt:lpstr>
      <vt:lpstr>Indoor  Sports Badminton</vt:lpstr>
      <vt:lpstr>Indoor Multi Gym </vt:lpstr>
      <vt:lpstr>Badminton  Ajinkya  Patharkar.</vt:lpstr>
      <vt:lpstr>Certificates: Ajinkya Patharkar </vt:lpstr>
      <vt:lpstr>Body Building Shiva Vagal</vt:lpstr>
      <vt:lpstr>Certificates  Shiva Vagal</vt:lpstr>
      <vt:lpstr>Chess  Dhanashree Rathi </vt:lpstr>
      <vt:lpstr>Certificates  Dhanashree Rathi </vt:lpstr>
      <vt:lpstr>Cycling Sport : Shiya Lalwani</vt:lpstr>
      <vt:lpstr>Certificates  Dakshata Lingayat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Gokhale Education Society’s B.Y.K. (Sinnar) College of Commerce  Prin. T. A. Kulkarni Vidyanagar, Nashik 422005</dc:title>
  <dc:creator>Admin</dc:creator>
  <cp:lastModifiedBy>rudra</cp:lastModifiedBy>
  <cp:revision>63</cp:revision>
  <dcterms:created xsi:type="dcterms:W3CDTF">2024-02-22T10:29:51Z</dcterms:created>
  <dcterms:modified xsi:type="dcterms:W3CDTF">2024-03-12T08:36:26Z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2024-02-22T00:00:00Z</vt:filetime>
  </property>
  <property fmtid="{D5CDD505-2E9C-101B-9397-08002B2CF9AE}" pid="5" name="Producer">
    <vt:lpwstr>www.ilovepdf.com</vt:lpwstr>
  </property>
</Properties>
</file>